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 id="2147483697" r:id="rId5"/>
    <p:sldMasterId id="2147483660" r:id="rId6"/>
  </p:sldMasterIdLst>
  <p:notesMasterIdLst>
    <p:notesMasterId r:id="rId65"/>
  </p:notesMasterIdLst>
  <p:handoutMasterIdLst>
    <p:handoutMasterId r:id="rId66"/>
  </p:handoutMasterIdLst>
  <p:sldIdLst>
    <p:sldId id="256" r:id="rId7"/>
    <p:sldId id="493" r:id="rId8"/>
    <p:sldId id="843" r:id="rId9"/>
    <p:sldId id="862" r:id="rId10"/>
    <p:sldId id="844" r:id="rId11"/>
    <p:sldId id="848" r:id="rId12"/>
    <p:sldId id="819" r:id="rId13"/>
    <p:sldId id="834" r:id="rId14"/>
    <p:sldId id="828" r:id="rId15"/>
    <p:sldId id="859" r:id="rId16"/>
    <p:sldId id="835" r:id="rId17"/>
    <p:sldId id="798" r:id="rId18"/>
    <p:sldId id="853" r:id="rId19"/>
    <p:sldId id="797" r:id="rId20"/>
    <p:sldId id="793" r:id="rId21"/>
    <p:sldId id="840" r:id="rId22"/>
    <p:sldId id="800" r:id="rId23"/>
    <p:sldId id="799" r:id="rId24"/>
    <p:sldId id="841" r:id="rId25"/>
    <p:sldId id="816" r:id="rId26"/>
    <p:sldId id="858" r:id="rId27"/>
    <p:sldId id="854" r:id="rId28"/>
    <p:sldId id="855" r:id="rId29"/>
    <p:sldId id="856" r:id="rId30"/>
    <p:sldId id="857" r:id="rId31"/>
    <p:sldId id="790" r:id="rId32"/>
    <p:sldId id="678" r:id="rId33"/>
    <p:sldId id="786" r:id="rId34"/>
    <p:sldId id="842" r:id="rId35"/>
    <p:sldId id="813" r:id="rId36"/>
    <p:sldId id="822" r:id="rId37"/>
    <p:sldId id="824" r:id="rId38"/>
    <p:sldId id="825" r:id="rId39"/>
    <p:sldId id="837" r:id="rId40"/>
    <p:sldId id="846" r:id="rId41"/>
    <p:sldId id="814" r:id="rId42"/>
    <p:sldId id="785" r:id="rId43"/>
    <p:sldId id="811" r:id="rId44"/>
    <p:sldId id="789" r:id="rId45"/>
    <p:sldId id="820" r:id="rId46"/>
    <p:sldId id="821" r:id="rId47"/>
    <p:sldId id="861" r:id="rId48"/>
    <p:sldId id="807" r:id="rId49"/>
    <p:sldId id="809" r:id="rId50"/>
    <p:sldId id="806" r:id="rId51"/>
    <p:sldId id="850" r:id="rId52"/>
    <p:sldId id="276" r:id="rId53"/>
    <p:sldId id="277" r:id="rId54"/>
    <p:sldId id="278" r:id="rId55"/>
    <p:sldId id="279" r:id="rId56"/>
    <p:sldId id="851" r:id="rId57"/>
    <p:sldId id="852" r:id="rId58"/>
    <p:sldId id="860" r:id="rId59"/>
    <p:sldId id="817" r:id="rId60"/>
    <p:sldId id="804" r:id="rId61"/>
    <p:sldId id="783" r:id="rId62"/>
    <p:sldId id="774" r:id="rId63"/>
    <p:sldId id="847" r:id="rId6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2B54C1-FB98-46AB-B268-CFD562A839AF}">
          <p14:sldIdLst>
            <p14:sldId id="256"/>
            <p14:sldId id="493"/>
            <p14:sldId id="843"/>
            <p14:sldId id="862"/>
            <p14:sldId id="844"/>
            <p14:sldId id="848"/>
            <p14:sldId id="819"/>
            <p14:sldId id="834"/>
            <p14:sldId id="828"/>
            <p14:sldId id="859"/>
            <p14:sldId id="835"/>
            <p14:sldId id="798"/>
            <p14:sldId id="853"/>
            <p14:sldId id="797"/>
            <p14:sldId id="793"/>
            <p14:sldId id="840"/>
            <p14:sldId id="800"/>
            <p14:sldId id="799"/>
            <p14:sldId id="841"/>
            <p14:sldId id="816"/>
            <p14:sldId id="858"/>
            <p14:sldId id="854"/>
            <p14:sldId id="855"/>
            <p14:sldId id="856"/>
            <p14:sldId id="857"/>
            <p14:sldId id="790"/>
            <p14:sldId id="678"/>
            <p14:sldId id="786"/>
            <p14:sldId id="842"/>
            <p14:sldId id="813"/>
            <p14:sldId id="822"/>
            <p14:sldId id="824"/>
            <p14:sldId id="825"/>
            <p14:sldId id="837"/>
            <p14:sldId id="846"/>
            <p14:sldId id="814"/>
            <p14:sldId id="785"/>
            <p14:sldId id="811"/>
            <p14:sldId id="789"/>
            <p14:sldId id="820"/>
            <p14:sldId id="821"/>
            <p14:sldId id="861"/>
            <p14:sldId id="807"/>
            <p14:sldId id="809"/>
            <p14:sldId id="806"/>
            <p14:sldId id="850"/>
            <p14:sldId id="276"/>
            <p14:sldId id="277"/>
            <p14:sldId id="278"/>
            <p14:sldId id="279"/>
            <p14:sldId id="851"/>
            <p14:sldId id="852"/>
            <p14:sldId id="860"/>
            <p14:sldId id="817"/>
            <p14:sldId id="804"/>
            <p14:sldId id="783"/>
            <p14:sldId id="774"/>
            <p14:sldId id="847"/>
          </p14:sldIdLst>
        </p14:section>
      </p14:sectionLst>
    </p:ex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 uri="{2D200454-40CA-4A62-9FC3-DE9A4176ACB9}">
      <p15:notesGuideLst xmlns:p15="http://schemas.microsoft.com/office/powerpoint/2012/main">
        <p15:guide id="1" orient="horz" pos="2753" userDrawn="1">
          <p15:clr>
            <a:srgbClr val="A4A3A4"/>
          </p15:clr>
        </p15:guide>
        <p15:guide id="2" pos="2035" userDrawn="1">
          <p15:clr>
            <a:srgbClr val="A4A3A4"/>
          </p15:clr>
        </p15:guide>
        <p15:guide id="3" orient="horz" pos="2843" userDrawn="1">
          <p15:clr>
            <a:srgbClr val="A4A3A4"/>
          </p15:clr>
        </p15:guide>
        <p15:guide id="4" pos="2124" userDrawn="1">
          <p15:clr>
            <a:srgbClr val="A4A3A4"/>
          </p15:clr>
        </p15:guide>
        <p15:guide id="5" orient="horz" pos="2665" userDrawn="1">
          <p15:clr>
            <a:srgbClr val="A4A3A4"/>
          </p15:clr>
        </p15:guide>
        <p15:guide id="6" pos="1951" userDrawn="1">
          <p15:clr>
            <a:srgbClr val="A4A3A4"/>
          </p15:clr>
        </p15:guide>
        <p15:guide id="7" orient="horz" pos="2936" userDrawn="1">
          <p15:clr>
            <a:srgbClr val="A4A3A4"/>
          </p15:clr>
        </p15:guide>
        <p15:guide id="8" pos="2216" userDrawn="1">
          <p15:clr>
            <a:srgbClr val="A4A3A4"/>
          </p15:clr>
        </p15:guide>
        <p15:guide id="9" orient="horz" pos="2839" userDrawn="1">
          <p15:clr>
            <a:srgbClr val="A4A3A4"/>
          </p15:clr>
        </p15:guide>
        <p15:guide id="10" orient="horz" pos="2932" userDrawn="1">
          <p15:clr>
            <a:srgbClr val="A4A3A4"/>
          </p15:clr>
        </p15:guide>
        <p15:guide id="11" orient="horz" pos="2749" userDrawn="1">
          <p15:clr>
            <a:srgbClr val="A4A3A4"/>
          </p15:clr>
        </p15:guide>
        <p15:guide id="12" orient="horz" pos="3028" userDrawn="1">
          <p15:clr>
            <a:srgbClr val="A4A3A4"/>
          </p15:clr>
        </p15:guide>
        <p15:guide id="13" pos="2120" userDrawn="1">
          <p15:clr>
            <a:srgbClr val="A4A3A4"/>
          </p15:clr>
        </p15:guide>
        <p15:guide id="14" pos="2212" userDrawn="1">
          <p15:clr>
            <a:srgbClr val="A4A3A4"/>
          </p15:clr>
        </p15:guide>
        <p15:guide id="15" pos="2032" userDrawn="1">
          <p15:clr>
            <a:srgbClr val="A4A3A4"/>
          </p15:clr>
        </p15:guide>
        <p15:guide id="16" pos="23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llen Maloney" initials="MM" lastIdx="1" clrIdx="0">
    <p:extLst>
      <p:ext uri="{19B8F6BF-5375-455C-9EA6-DF929625EA0E}">
        <p15:presenceInfo xmlns:p15="http://schemas.microsoft.com/office/powerpoint/2012/main" userId="S-1-5-21-839522115-1409082233-682003330-8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D00"/>
    <a:srgbClr val="3F26C9"/>
    <a:srgbClr val="563CE8"/>
    <a:srgbClr val="2109AF"/>
    <a:srgbClr val="644DE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68039-CCB5-E10A-AB82-E612A23209A0}" v="127" dt="2025-03-03T21:36:16.517"/>
    <p1510:client id="{3A6AFB71-0681-43FA-B89E-FC0D1E0A391F}" v="182" dt="2025-03-03T16:28:28.942"/>
    <p1510:client id="{4CA28C16-4357-F2A4-A633-58CF2E87CD1F}" v="49" dt="2025-03-03T16:19:45.120"/>
    <p1510:client id="{6D4E9562-2428-4992-83C3-98BF2C90B4F9}" v="1" dt="2025-03-04T12:59:37.219"/>
    <p1510:client id="{7F189CDF-58B0-1A5B-3B78-FA217414D16B}" v="485" dt="2025-03-04T12:50:31.063"/>
    <p1510:client id="{ECAFA9BE-C21A-05C8-7487-79B45D0F0E9C}" v="5" dt="2025-03-03T16:13:42.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516" y="324"/>
      </p:cViewPr>
      <p:guideLst>
        <p:guide orient="horz" pos="2160"/>
        <p:guide pos="51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753"/>
        <p:guide pos="2035"/>
        <p:guide orient="horz" pos="2843"/>
        <p:guide pos="2124"/>
        <p:guide orient="horz" pos="2665"/>
        <p:guide pos="1951"/>
        <p:guide orient="horz" pos="2936"/>
        <p:guide pos="2216"/>
        <p:guide orient="horz" pos="2839"/>
        <p:guide orient="horz" pos="2932"/>
        <p:guide orient="horz" pos="2749"/>
        <p:guide orient="horz" pos="3028"/>
        <p:guide pos="2120"/>
        <p:guide pos="2212"/>
        <p:guide pos="2032"/>
        <p:guide pos="23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8"/>
            <a:ext cx="3043980" cy="465774"/>
          </a:xfrm>
          <a:prstGeom prst="rect">
            <a:avLst/>
          </a:prstGeom>
        </p:spPr>
        <p:txBody>
          <a:bodyPr vert="horz" lIns="91058" tIns="45528" rIns="91058" bIns="45528" rtlCol="0"/>
          <a:lstStyle>
            <a:lvl1pPr algn="l">
              <a:defRPr sz="1200"/>
            </a:lvl1pPr>
          </a:lstStyle>
          <a:p>
            <a:endParaRPr lang="en-US"/>
          </a:p>
        </p:txBody>
      </p:sp>
      <p:sp>
        <p:nvSpPr>
          <p:cNvPr id="3" name="Date Placeholder 2"/>
          <p:cNvSpPr>
            <a:spLocks noGrp="1"/>
          </p:cNvSpPr>
          <p:nvPr>
            <p:ph type="dt" sz="quarter" idx="1"/>
          </p:nvPr>
        </p:nvSpPr>
        <p:spPr>
          <a:xfrm>
            <a:off x="3977536" y="8"/>
            <a:ext cx="3043980" cy="465774"/>
          </a:xfrm>
          <a:prstGeom prst="rect">
            <a:avLst/>
          </a:prstGeom>
        </p:spPr>
        <p:txBody>
          <a:bodyPr vert="horz" lIns="91058" tIns="45528" rIns="91058" bIns="45528" rtlCol="0"/>
          <a:lstStyle>
            <a:lvl1pPr algn="r">
              <a:defRPr sz="1200"/>
            </a:lvl1pPr>
          </a:lstStyle>
          <a:p>
            <a:fld id="{172FE2D9-F295-474F-B846-0276564E771F}" type="datetimeFigureOut">
              <a:rPr lang="en-US" smtClean="0"/>
              <a:t>3/4/2025</a:t>
            </a:fld>
            <a:endParaRPr lang="en-US"/>
          </a:p>
        </p:txBody>
      </p:sp>
      <p:sp>
        <p:nvSpPr>
          <p:cNvPr id="4" name="Footer Placeholder 3"/>
          <p:cNvSpPr>
            <a:spLocks noGrp="1"/>
          </p:cNvSpPr>
          <p:nvPr>
            <p:ph type="ftr" sz="quarter" idx="2"/>
          </p:nvPr>
        </p:nvSpPr>
        <p:spPr>
          <a:xfrm>
            <a:off x="6" y="8841740"/>
            <a:ext cx="3043980" cy="465774"/>
          </a:xfrm>
          <a:prstGeom prst="rect">
            <a:avLst/>
          </a:prstGeom>
        </p:spPr>
        <p:txBody>
          <a:bodyPr vert="horz" lIns="91058" tIns="45528" rIns="91058" bIns="45528" rtlCol="0" anchor="b"/>
          <a:lstStyle>
            <a:lvl1pPr algn="l">
              <a:defRPr sz="1200"/>
            </a:lvl1pPr>
          </a:lstStyle>
          <a:p>
            <a:endParaRPr lang="en-US"/>
          </a:p>
        </p:txBody>
      </p:sp>
      <p:sp>
        <p:nvSpPr>
          <p:cNvPr id="5" name="Slide Number Placeholder 4"/>
          <p:cNvSpPr>
            <a:spLocks noGrp="1"/>
          </p:cNvSpPr>
          <p:nvPr>
            <p:ph type="sldNum" sz="quarter" idx="3"/>
          </p:nvPr>
        </p:nvSpPr>
        <p:spPr>
          <a:xfrm>
            <a:off x="3977536" y="8841740"/>
            <a:ext cx="3043980" cy="465774"/>
          </a:xfrm>
          <a:prstGeom prst="rect">
            <a:avLst/>
          </a:prstGeom>
        </p:spPr>
        <p:txBody>
          <a:bodyPr vert="horz" lIns="91058" tIns="45528" rIns="91058" bIns="45528" rtlCol="0" anchor="b"/>
          <a:lstStyle>
            <a:lvl1pPr algn="r">
              <a:defRPr sz="1200"/>
            </a:lvl1pPr>
          </a:lstStyle>
          <a:p>
            <a:fld id="{48743EE2-5941-46CB-9440-10BE6704FB3A}" type="slidenum">
              <a:rPr lang="en-US" smtClean="0"/>
              <a:t>‹#›</a:t>
            </a:fld>
            <a:endParaRPr lang="en-US"/>
          </a:p>
        </p:txBody>
      </p:sp>
    </p:spTree>
    <p:extLst>
      <p:ext uri="{BB962C8B-B14F-4D97-AF65-F5344CB8AC3E}">
        <p14:creationId xmlns:p14="http://schemas.microsoft.com/office/powerpoint/2010/main" val="222802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2790" tIns="46397" rIns="92790" bIns="46397" rtlCol="0"/>
          <a:lstStyle>
            <a:lvl1pPr algn="l">
              <a:defRPr sz="1200"/>
            </a:lvl1pPr>
          </a:lstStyle>
          <a:p>
            <a:endParaRPr lang="en-US"/>
          </a:p>
        </p:txBody>
      </p:sp>
      <p:sp>
        <p:nvSpPr>
          <p:cNvPr id="3" name="Date Placeholder 2"/>
          <p:cNvSpPr>
            <a:spLocks noGrp="1"/>
          </p:cNvSpPr>
          <p:nvPr>
            <p:ph type="dt" idx="1"/>
          </p:nvPr>
        </p:nvSpPr>
        <p:spPr>
          <a:xfrm>
            <a:off x="3978136" y="1"/>
            <a:ext cx="3043343" cy="465455"/>
          </a:xfrm>
          <a:prstGeom prst="rect">
            <a:avLst/>
          </a:prstGeom>
        </p:spPr>
        <p:txBody>
          <a:bodyPr vert="horz" lIns="92790" tIns="46397" rIns="92790" bIns="46397" rtlCol="0"/>
          <a:lstStyle>
            <a:lvl1pPr algn="r">
              <a:defRPr sz="1200"/>
            </a:lvl1pPr>
          </a:lstStyle>
          <a:p>
            <a:fld id="{61486911-BBD8-4AD5-BC6C-2046F8984E68}" type="datetimeFigureOut">
              <a:rPr lang="en-US" smtClean="0"/>
              <a:pPr/>
              <a:t>3/4/2025</a:t>
            </a:fld>
            <a:endParaRPr lang="en-US"/>
          </a:p>
        </p:txBody>
      </p:sp>
      <p:sp>
        <p:nvSpPr>
          <p:cNvPr id="4" name="Slide Image Placeholder 3"/>
          <p:cNvSpPr>
            <a:spLocks noGrp="1" noRot="1" noChangeAspect="1"/>
          </p:cNvSpPr>
          <p:nvPr>
            <p:ph type="sldImg" idx="2"/>
          </p:nvPr>
        </p:nvSpPr>
        <p:spPr>
          <a:xfrm>
            <a:off x="131763" y="517525"/>
            <a:ext cx="3346450" cy="2511425"/>
          </a:xfrm>
          <a:prstGeom prst="rect">
            <a:avLst/>
          </a:prstGeom>
          <a:noFill/>
          <a:ln w="12700">
            <a:solidFill>
              <a:prstClr val="black"/>
            </a:solidFill>
          </a:ln>
        </p:spPr>
        <p:txBody>
          <a:bodyPr vert="horz" lIns="92790" tIns="46397" rIns="92790" bIns="46397" rtlCol="0" anchor="ctr"/>
          <a:lstStyle/>
          <a:p>
            <a:endParaRPr lang="en-US"/>
          </a:p>
        </p:txBody>
      </p:sp>
      <p:sp>
        <p:nvSpPr>
          <p:cNvPr id="5" name="Notes Placeholder 4"/>
          <p:cNvSpPr>
            <a:spLocks noGrp="1"/>
          </p:cNvSpPr>
          <p:nvPr>
            <p:ph type="body" sz="quarter" idx="3"/>
          </p:nvPr>
        </p:nvSpPr>
        <p:spPr>
          <a:xfrm>
            <a:off x="158750" y="3029152"/>
            <a:ext cx="3718586" cy="5688894"/>
          </a:xfrm>
          <a:prstGeom prst="rect">
            <a:avLst/>
          </a:prstGeom>
        </p:spPr>
        <p:txBody>
          <a:bodyPr vert="horz" lIns="92790" tIns="46397" rIns="92790" bIns="463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6"/>
            <a:ext cx="3043343" cy="465455"/>
          </a:xfrm>
          <a:prstGeom prst="rect">
            <a:avLst/>
          </a:prstGeom>
        </p:spPr>
        <p:txBody>
          <a:bodyPr vert="horz" lIns="92790" tIns="46397" rIns="92790" bIns="46397" rtlCol="0" anchor="b"/>
          <a:lstStyle>
            <a:lvl1pPr algn="l">
              <a:defRPr sz="1200"/>
            </a:lvl1pPr>
          </a:lstStyle>
          <a:p>
            <a:endParaRPr lang="en-US"/>
          </a:p>
        </p:txBody>
      </p:sp>
      <p:sp>
        <p:nvSpPr>
          <p:cNvPr id="7" name="Slide Number Placeholder 6"/>
          <p:cNvSpPr>
            <a:spLocks noGrp="1"/>
          </p:cNvSpPr>
          <p:nvPr>
            <p:ph type="sldNum" sz="quarter" idx="5"/>
          </p:nvPr>
        </p:nvSpPr>
        <p:spPr>
          <a:xfrm>
            <a:off x="3978136" y="8842036"/>
            <a:ext cx="3043343" cy="465455"/>
          </a:xfrm>
          <a:prstGeom prst="rect">
            <a:avLst/>
          </a:prstGeom>
        </p:spPr>
        <p:txBody>
          <a:bodyPr vert="horz" lIns="92790" tIns="46397" rIns="92790" bIns="46397" rtlCol="0" anchor="b"/>
          <a:lstStyle>
            <a:lvl1pPr algn="r">
              <a:defRPr sz="1200"/>
            </a:lvl1pPr>
          </a:lstStyle>
          <a:p>
            <a:fld id="{B584B600-0B5E-4E78-A4E0-CD1300DC010C}" type="slidenum">
              <a:rPr lang="en-US" smtClean="0"/>
              <a:pPr/>
              <a:t>‹#›</a:t>
            </a:fld>
            <a:endParaRPr lang="en-US"/>
          </a:p>
        </p:txBody>
      </p:sp>
    </p:spTree>
    <p:extLst>
      <p:ext uri="{BB962C8B-B14F-4D97-AF65-F5344CB8AC3E}">
        <p14:creationId xmlns:p14="http://schemas.microsoft.com/office/powerpoint/2010/main" val="311230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354613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18</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90013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6686F-F978-5B0E-FAE8-195411FA2BA8}"/>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AD27BD3-5C89-65F8-3DA3-BE9AFF881BC9}"/>
              </a:ext>
            </a:extLst>
          </p:cNvPr>
          <p:cNvSpPr>
            <a:spLocks noGrp="1"/>
          </p:cNvSpPr>
          <p:nvPr>
            <p:ph type="body" idx="1"/>
          </p:nvPr>
        </p:nvSpPr>
        <p:spPr/>
        <p:txBody>
          <a:bodyPr/>
          <a:lstStyle/>
          <a:p>
            <a:r>
              <a:rPr lang="en-US"/>
              <a:t>  </a:t>
            </a:r>
          </a:p>
          <a:p>
            <a:endParaRPr lang="en-US"/>
          </a:p>
        </p:txBody>
      </p:sp>
      <p:sp>
        <p:nvSpPr>
          <p:cNvPr id="4" name="Slide Number Placeholder 3">
            <a:extLst>
              <a:ext uri="{FF2B5EF4-FFF2-40B4-BE49-F238E27FC236}">
                <a16:creationId xmlns:a16="http://schemas.microsoft.com/office/drawing/2014/main" id="{080F9152-5FCF-01EF-3E2E-FBA5C5552392}"/>
              </a:ext>
            </a:extLst>
          </p:cNvPr>
          <p:cNvSpPr>
            <a:spLocks noGrp="1"/>
          </p:cNvSpPr>
          <p:nvPr>
            <p:ph type="sldNum" sz="quarter" idx="10"/>
          </p:nvPr>
        </p:nvSpPr>
        <p:spPr/>
        <p:txBody>
          <a:bodyPr/>
          <a:lstStyle/>
          <a:p>
            <a:fld id="{B584B600-0B5E-4E78-A4E0-CD1300DC010C}" type="slidenum">
              <a:rPr lang="en-US" smtClean="0"/>
              <a:pPr/>
              <a:t>19</a:t>
            </a:fld>
            <a:endParaRPr lang="en-US"/>
          </a:p>
        </p:txBody>
      </p:sp>
      <p:sp>
        <p:nvSpPr>
          <p:cNvPr id="10" name="Slide Image Placeholder 9">
            <a:extLst>
              <a:ext uri="{FF2B5EF4-FFF2-40B4-BE49-F238E27FC236}">
                <a16:creationId xmlns:a16="http://schemas.microsoft.com/office/drawing/2014/main" id="{B8C99674-B014-8B84-7342-392F0BE1C9FF}"/>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3535906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26</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93410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27</a:t>
            </a:fld>
            <a:endParaRPr lang="en-US"/>
          </a:p>
        </p:txBody>
      </p:sp>
    </p:spTree>
    <p:extLst>
      <p:ext uri="{BB962C8B-B14F-4D97-AF65-F5344CB8AC3E}">
        <p14:creationId xmlns:p14="http://schemas.microsoft.com/office/powerpoint/2010/main" val="132068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40</a:t>
            </a:fld>
            <a:endParaRPr lang="en-US"/>
          </a:p>
        </p:txBody>
      </p:sp>
    </p:spTree>
    <p:extLst>
      <p:ext uri="{BB962C8B-B14F-4D97-AF65-F5344CB8AC3E}">
        <p14:creationId xmlns:p14="http://schemas.microsoft.com/office/powerpoint/2010/main" val="287824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43</a:t>
            </a:fld>
            <a:endParaRPr lang="en-US"/>
          </a:p>
        </p:txBody>
      </p:sp>
    </p:spTree>
    <p:extLst>
      <p:ext uri="{BB962C8B-B14F-4D97-AF65-F5344CB8AC3E}">
        <p14:creationId xmlns:p14="http://schemas.microsoft.com/office/powerpoint/2010/main" val="1345637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45</a:t>
            </a:fld>
            <a:endParaRPr lang="en-US"/>
          </a:p>
        </p:txBody>
      </p:sp>
    </p:spTree>
    <p:extLst>
      <p:ext uri="{BB962C8B-B14F-4D97-AF65-F5344CB8AC3E}">
        <p14:creationId xmlns:p14="http://schemas.microsoft.com/office/powerpoint/2010/main" val="55758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57</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83573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D70D-0213-8B6C-9F3E-79743572A045}"/>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A722B60-451A-1313-7CAA-6D14969A2085}"/>
              </a:ext>
            </a:extLst>
          </p:cNvPr>
          <p:cNvSpPr>
            <a:spLocks noGrp="1"/>
          </p:cNvSpPr>
          <p:nvPr>
            <p:ph type="body" idx="1"/>
          </p:nvPr>
        </p:nvSpPr>
        <p:spPr/>
        <p:txBody>
          <a:bodyPr/>
          <a:lstStyle/>
          <a:p>
            <a:r>
              <a:rPr lang="en-US"/>
              <a:t>We do have some PD reporting News!!  </a:t>
            </a:r>
          </a:p>
          <a:p>
            <a:endParaRPr lang="en-US"/>
          </a:p>
          <a:p>
            <a:r>
              <a:rPr lang="en-US"/>
              <a:t>New this reporting year and moving forward, all public school districts will required to report Events for VR11 and VR12. </a:t>
            </a:r>
          </a:p>
          <a:p>
            <a:endParaRPr lang="en-US"/>
          </a:p>
          <a:p>
            <a:r>
              <a:rPr lang="en-US"/>
              <a:t>You can find the most recent version of the EOY VR reporting table on the End of Year page of the PD Reporting/MAARS website.</a:t>
            </a:r>
          </a:p>
          <a:p>
            <a:endParaRPr lang="en-US"/>
          </a:p>
          <a:p>
            <a:r>
              <a:rPr lang="en-US"/>
              <a:t>It can be found on the right side of the screen in the ‘Help Guide Downloads’ area</a:t>
            </a:r>
          </a:p>
        </p:txBody>
      </p:sp>
      <p:sp>
        <p:nvSpPr>
          <p:cNvPr id="4" name="Slide Number Placeholder 3">
            <a:extLst>
              <a:ext uri="{FF2B5EF4-FFF2-40B4-BE49-F238E27FC236}">
                <a16:creationId xmlns:a16="http://schemas.microsoft.com/office/drawing/2014/main" id="{6140FEBF-1E9B-1140-C0BD-659306892664}"/>
              </a:ext>
            </a:extLst>
          </p:cNvPr>
          <p:cNvSpPr>
            <a:spLocks noGrp="1"/>
          </p:cNvSpPr>
          <p:nvPr>
            <p:ph type="sldNum" sz="quarter" idx="10"/>
          </p:nvPr>
        </p:nvSpPr>
        <p:spPr/>
        <p:txBody>
          <a:bodyPr/>
          <a:lstStyle/>
          <a:p>
            <a:fld id="{B584B600-0B5E-4E78-A4E0-CD1300DC010C}" type="slidenum">
              <a:rPr lang="en-US" smtClean="0"/>
              <a:pPr/>
              <a:t>8</a:t>
            </a:fld>
            <a:endParaRPr lang="en-US"/>
          </a:p>
        </p:txBody>
      </p:sp>
      <p:sp>
        <p:nvSpPr>
          <p:cNvPr id="10" name="Slide Image Placeholder 9">
            <a:extLst>
              <a:ext uri="{FF2B5EF4-FFF2-40B4-BE49-F238E27FC236}">
                <a16:creationId xmlns:a16="http://schemas.microsoft.com/office/drawing/2014/main" id="{08D31549-55F1-13D6-B582-DE877D768058}"/>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11509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BF53-134B-D440-F046-070D2884DF8B}"/>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685977C-83C8-E986-7315-83E05CDA50C9}"/>
              </a:ext>
            </a:extLst>
          </p:cNvPr>
          <p:cNvSpPr>
            <a:spLocks noGrp="1"/>
          </p:cNvSpPr>
          <p:nvPr>
            <p:ph type="body" idx="1"/>
          </p:nvPr>
        </p:nvSpPr>
        <p:spPr/>
        <p:txBody>
          <a:bodyPr/>
          <a:lstStyle/>
          <a:p>
            <a:r>
              <a:rPr lang="en-US"/>
              <a:t>Good NEWS!!  Events no longer need to contain all data fields in order to upload to Level 0, which means you can upload Events at any time!  Including today!!</a:t>
            </a:r>
          </a:p>
          <a:p>
            <a:endParaRPr lang="en-US"/>
          </a:p>
          <a:p>
            <a:r>
              <a:rPr lang="en-US"/>
              <a:t>Touch base with your SPED department to setup a regular upload schedule.</a:t>
            </a:r>
          </a:p>
        </p:txBody>
      </p:sp>
      <p:sp>
        <p:nvSpPr>
          <p:cNvPr id="4" name="Slide Number Placeholder 3">
            <a:extLst>
              <a:ext uri="{FF2B5EF4-FFF2-40B4-BE49-F238E27FC236}">
                <a16:creationId xmlns:a16="http://schemas.microsoft.com/office/drawing/2014/main" id="{930D84CB-42FF-164A-7C6A-FF50A5B3DBDE}"/>
              </a:ext>
            </a:extLst>
          </p:cNvPr>
          <p:cNvSpPr>
            <a:spLocks noGrp="1"/>
          </p:cNvSpPr>
          <p:nvPr>
            <p:ph type="sldNum" sz="quarter" idx="10"/>
          </p:nvPr>
        </p:nvSpPr>
        <p:spPr/>
        <p:txBody>
          <a:bodyPr/>
          <a:lstStyle/>
          <a:p>
            <a:fld id="{B584B600-0B5E-4E78-A4E0-CD1300DC010C}" type="slidenum">
              <a:rPr lang="en-US" smtClean="0"/>
              <a:pPr/>
              <a:t>9</a:t>
            </a:fld>
            <a:endParaRPr lang="en-US"/>
          </a:p>
        </p:txBody>
      </p:sp>
      <p:sp>
        <p:nvSpPr>
          <p:cNvPr id="10" name="Slide Image Placeholder 9">
            <a:extLst>
              <a:ext uri="{FF2B5EF4-FFF2-40B4-BE49-F238E27FC236}">
                <a16:creationId xmlns:a16="http://schemas.microsoft.com/office/drawing/2014/main" id="{36FCE144-F65A-D1BA-9C34-63D69E63945D}"/>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70123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1F64C-DB9A-7C2C-DD66-B77BB1D3730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A458CB3-0702-94DE-6A75-B0386D97EA87}"/>
              </a:ext>
            </a:extLst>
          </p:cNvPr>
          <p:cNvSpPr>
            <a:spLocks noGrp="1"/>
          </p:cNvSpPr>
          <p:nvPr>
            <p:ph type="body" idx="1"/>
          </p:nvPr>
        </p:nvSpPr>
        <p:spPr/>
        <p:txBody>
          <a:bodyPr/>
          <a:lstStyle/>
          <a:p>
            <a:r>
              <a:rPr lang="en-US"/>
              <a:t>Reminder: Send only student ID If using screen shots, please blur out names.  We can help you with how to do this if you need assistance.</a:t>
            </a:r>
          </a:p>
        </p:txBody>
      </p:sp>
      <p:sp>
        <p:nvSpPr>
          <p:cNvPr id="4" name="Slide Number Placeholder 3">
            <a:extLst>
              <a:ext uri="{FF2B5EF4-FFF2-40B4-BE49-F238E27FC236}">
                <a16:creationId xmlns:a16="http://schemas.microsoft.com/office/drawing/2014/main" id="{5C21A5C3-B736-15C7-937B-D028060D2476}"/>
              </a:ext>
            </a:extLst>
          </p:cNvPr>
          <p:cNvSpPr>
            <a:spLocks noGrp="1"/>
          </p:cNvSpPr>
          <p:nvPr>
            <p:ph type="sldNum" sz="quarter" idx="10"/>
          </p:nvPr>
        </p:nvSpPr>
        <p:spPr/>
        <p:txBody>
          <a:bodyPr/>
          <a:lstStyle/>
          <a:p>
            <a:fld id="{B584B600-0B5E-4E78-A4E0-CD1300DC010C}" type="slidenum">
              <a:rPr lang="en-US" smtClean="0"/>
              <a:pPr/>
              <a:t>11</a:t>
            </a:fld>
            <a:endParaRPr lang="en-US"/>
          </a:p>
        </p:txBody>
      </p:sp>
      <p:sp>
        <p:nvSpPr>
          <p:cNvPr id="10" name="Slide Image Placeholder 9">
            <a:extLst>
              <a:ext uri="{FF2B5EF4-FFF2-40B4-BE49-F238E27FC236}">
                <a16:creationId xmlns:a16="http://schemas.microsoft.com/office/drawing/2014/main" id="{B065AC07-A86A-63F4-5670-C45B569C3719}"/>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68594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1E6E-E8FD-77B9-0875-0B7C21E9B71B}"/>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8B27D231-93C1-3A51-59DF-70A7AF7616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51B08B-B65C-F168-215C-04C763068BC5}"/>
              </a:ext>
            </a:extLst>
          </p:cNvPr>
          <p:cNvSpPr>
            <a:spLocks noGrp="1"/>
          </p:cNvSpPr>
          <p:nvPr>
            <p:ph type="sldNum" sz="quarter" idx="10"/>
          </p:nvPr>
        </p:nvSpPr>
        <p:spPr/>
        <p:txBody>
          <a:bodyPr/>
          <a:lstStyle/>
          <a:p>
            <a:fld id="{B584B600-0B5E-4E78-A4E0-CD1300DC010C}" type="slidenum">
              <a:rPr lang="en-US" smtClean="0"/>
              <a:pPr/>
              <a:t>13</a:t>
            </a:fld>
            <a:endParaRPr lang="en-US"/>
          </a:p>
        </p:txBody>
      </p:sp>
      <p:sp>
        <p:nvSpPr>
          <p:cNvPr id="10" name="Slide Image Placeholder 9">
            <a:extLst>
              <a:ext uri="{FF2B5EF4-FFF2-40B4-BE49-F238E27FC236}">
                <a16:creationId xmlns:a16="http://schemas.microsoft.com/office/drawing/2014/main" id="{08E73124-2EB1-ED6E-C1BE-1C414E3430B0}"/>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855321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14</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874990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15</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35075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5E9B2-240B-22C5-C883-E2A9703C525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ADC51DC1-B4C4-E0ED-AE0A-6A678E1772B3}"/>
              </a:ext>
            </a:extLst>
          </p:cNvPr>
          <p:cNvSpPr>
            <a:spLocks noGrp="1"/>
          </p:cNvSpPr>
          <p:nvPr>
            <p:ph type="body" idx="1"/>
          </p:nvPr>
        </p:nvSpPr>
        <p:spPr/>
        <p:txBody>
          <a:bodyPr/>
          <a:lstStyle/>
          <a:p>
            <a:r>
              <a:rPr lang="en-US"/>
              <a:t>  </a:t>
            </a:r>
          </a:p>
          <a:p>
            <a:endParaRPr lang="en-US"/>
          </a:p>
        </p:txBody>
      </p:sp>
      <p:sp>
        <p:nvSpPr>
          <p:cNvPr id="4" name="Slide Number Placeholder 3">
            <a:extLst>
              <a:ext uri="{FF2B5EF4-FFF2-40B4-BE49-F238E27FC236}">
                <a16:creationId xmlns:a16="http://schemas.microsoft.com/office/drawing/2014/main" id="{7B2AE296-6D65-C294-0E8B-BF11B449490A}"/>
              </a:ext>
            </a:extLst>
          </p:cNvPr>
          <p:cNvSpPr>
            <a:spLocks noGrp="1"/>
          </p:cNvSpPr>
          <p:nvPr>
            <p:ph type="sldNum" sz="quarter" idx="10"/>
          </p:nvPr>
        </p:nvSpPr>
        <p:spPr/>
        <p:txBody>
          <a:bodyPr/>
          <a:lstStyle/>
          <a:p>
            <a:fld id="{B584B600-0B5E-4E78-A4E0-CD1300DC010C}" type="slidenum">
              <a:rPr lang="en-US" smtClean="0"/>
              <a:pPr/>
              <a:t>16</a:t>
            </a:fld>
            <a:endParaRPr lang="en-US"/>
          </a:p>
        </p:txBody>
      </p:sp>
      <p:sp>
        <p:nvSpPr>
          <p:cNvPr id="10" name="Slide Image Placeholder 9">
            <a:extLst>
              <a:ext uri="{FF2B5EF4-FFF2-40B4-BE49-F238E27FC236}">
                <a16:creationId xmlns:a16="http://schemas.microsoft.com/office/drawing/2014/main" id="{EC63E44B-0F86-0F69-9937-355DD6DCE122}"/>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786755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17</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404579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D72E2B-EDD5-48DF-97C8-AB26F5E41E47}"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B3AAA-C7BC-422A-B182-5E9C902BC2A4}"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E212-DE9C-46A4-B765-A12215642877}"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190947" y="1543792"/>
            <a:ext cx="11898135" cy="47602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4346853" y="106775"/>
            <a:ext cx="4226024" cy="1033537"/>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a:t>
            </a:r>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r>
              <a:rPr lang="en-US" sz="1350"/>
              <a:t>+</a:t>
            </a:r>
          </a:p>
          <a:p>
            <a:pPr algn="ctr"/>
            <a:endParaRPr lang="en-US" sz="135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3907577" y="194471"/>
            <a:ext cx="4402715" cy="1014808"/>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3644991" y="402501"/>
            <a:ext cx="4474499" cy="86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04074E6-E39E-4D19-B91F-8E84F37CBF3C}"/>
              </a:ext>
            </a:extLst>
          </p:cNvPr>
          <p:cNvSpPr>
            <a:spLocks noGrp="1"/>
          </p:cNvSpPr>
          <p:nvPr userDrawn="1">
            <p:ph type="title" hasCustomPrompt="1"/>
          </p:nvPr>
        </p:nvSpPr>
        <p:spPr>
          <a:xfrm>
            <a:off x="3893467" y="290086"/>
            <a:ext cx="4226024" cy="573989"/>
          </a:xfrm>
          <a:solidFill>
            <a:schemeClr val="bg1"/>
          </a:solidFill>
        </p:spPr>
        <p:txBody>
          <a:bodyPr lIns="0" rIns="0">
            <a:noAutofit/>
          </a:bodyPr>
          <a:lstStyle>
            <a:lvl1pPr>
              <a:defRPr sz="2400" b="1" spc="0">
                <a:solidFill>
                  <a:srgbClr val="2F3342"/>
                </a:solidFill>
                <a:latin typeface="+mj-lt"/>
              </a:defRPr>
            </a:lvl1pPr>
          </a:lstStyle>
          <a:p>
            <a:r>
              <a:rPr lang="en-US"/>
              <a:t>CLICK TO EDIT MASTER</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userDrawn="1">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userDrawn="1">
            <p:ph type="sldNum" sz="quarter" idx="18"/>
          </p:nvPr>
        </p:nvSpPr>
        <p:spPr/>
        <p:txBody>
          <a:bodyPr/>
          <a:lstStyle/>
          <a:p>
            <a:fld id="{8C2E478F-E849-4A8C-AF1F-CBCC78A7CBFA}" type="slidenum">
              <a:rPr lang="en-US" smtClean="0"/>
              <a:pPr/>
              <a:t>‹#›</a:t>
            </a:fld>
            <a:endParaRPr lang="en-US"/>
          </a:p>
        </p:txBody>
      </p:sp>
      <p:sp>
        <p:nvSpPr>
          <p:cNvPr id="7" name="Text Placeholder 2">
            <a:extLst>
              <a:ext uri="{FF2B5EF4-FFF2-40B4-BE49-F238E27FC236}">
                <a16:creationId xmlns:a16="http://schemas.microsoft.com/office/drawing/2014/main" id="{6CAAB964-0A56-4842-AA82-7610F726CD14}"/>
              </a:ext>
            </a:extLst>
          </p:cNvPr>
          <p:cNvSpPr>
            <a:spLocks noGrp="1"/>
          </p:cNvSpPr>
          <p:nvPr userDrawn="1">
            <p:ph type="body" idx="13" hasCustomPrompt="1"/>
          </p:nvPr>
        </p:nvSpPr>
        <p:spPr>
          <a:xfrm>
            <a:off x="3907577" y="933044"/>
            <a:ext cx="4197803" cy="456357"/>
          </a:xfrm>
          <a:solidFill>
            <a:schemeClr val="bg1"/>
          </a:solidFill>
        </p:spPr>
        <p:txBody>
          <a:bodyPr lIns="0" rIns="0">
            <a:noAutofit/>
          </a:bodyPr>
          <a:lstStyle>
            <a:lvl1pPr marL="0" indent="0" algn="ctr">
              <a:buNone/>
              <a:defRPr sz="1500" spc="450">
                <a:solidFill>
                  <a:srgbClr val="2F334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STYLES</a:t>
            </a:r>
          </a:p>
        </p:txBody>
      </p:sp>
    </p:spTree>
    <p:extLst>
      <p:ext uri="{BB962C8B-B14F-4D97-AF65-F5344CB8AC3E}">
        <p14:creationId xmlns:p14="http://schemas.microsoft.com/office/powerpoint/2010/main" val="1939435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1759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8702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471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7964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960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0561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231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80E9F-532F-4F1C-8841-52134F29F2A4}"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227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6745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34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467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39358-0D69-485E-9109-4E7CEDDDD65D}"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6CAB6B-23EB-4958-87A6-5E02E1CB319B}"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9C324-88B6-4226-B035-BE20D9834D71}" type="datetime1">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46783-8FA6-442D-8E2B-9F8B6ACFDBE3}" type="datetime1">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E7104-8B85-4BFD-B51A-D508730CAC4F}"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8FB6AF-BB2F-45EE-8D1C-9F2FCD05AE89}"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2C0442-8992-4A2B-A40B-3BC0D7080B9D}" type="datetime1">
              <a:rPr lang="en-US" smtClean="0"/>
              <a:t>3/4/2025</a:t>
            </a:fld>
            <a:endParaRPr lang="en-US"/>
          </a:p>
        </p:txBody>
      </p:sp>
      <p:sp>
        <p:nvSpPr>
          <p:cNvPr id="9" name="Slide Number Placeholder 8"/>
          <p:cNvSpPr>
            <a:spLocks noGrp="1"/>
          </p:cNvSpPr>
          <p:nvPr>
            <p:ph type="sldNum" sz="quarter" idx="11"/>
          </p:nvPr>
        </p:nvSpPr>
        <p:spPr/>
        <p:txBody>
          <a:bodyPr/>
          <a:lstStyle/>
          <a:p>
            <a:fld id="{38BC901B-B5E4-4A47-8F67-5F155DBF4CD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8BC901B-B5E4-4A47-8F67-5F155DBF4CDE}"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69586FD-F7C3-4AAC-B3A2-32A61DBF0A19}" type="datetime1">
              <a:rPr lang="en-US" smtClean="0"/>
              <a:t>3/4/2025</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359106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https://www.monroe2boces.org/protected/SecuredAccess.aspx?redirect=RecordedWebinarsTrainings.aspx" TargetMode="External"/><Relationship Id="rId2" Type="http://schemas.openxmlformats.org/officeDocument/2006/relationships/hyperlink" Target="https://zoom.us/meeting/register/BRe8VIQkR2WyLDjb6A15Dw"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mailto:spedhelp@bocesmaars.org"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ysed.gov/early-learning/state-administered-prekindergarten-programs-allocations-and-financial-form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ysed.gov/memo/early-learning/2024-2025-sirs-prek-child-counts-memo"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p12.nysed.gov/irs/courseCatalo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nysed.gov/sites/default/files/programs/educator-quality/implementation-teacher-principal-evaluation-systems-2024-25-school-year-and-thereafter-pursuant-to-education-law-3012-d-and-3012-e-amended-chapter-143.pdf"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nysed.gov/state-assessment/grades-3-8-ela-math-and-science-test-manuals" TargetMode="External"/><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cbtsupport.nysed.gov/hc/en-us/articles/115002083963-NEW-2023-24-Setting-Student-Testing-Accommodations-for-CBT-Quick-Reference-Guide" TargetMode="External"/><Relationship Id="rId1" Type="http://schemas.openxmlformats.org/officeDocument/2006/relationships/slideLayout" Target="../slideLayouts/slideLayout2.xml"/><Relationship Id="rId4" Type="http://schemas.openxmlformats.org/officeDocument/2006/relationships/hyperlink" Target="https://iris.peabody.vanderbilt.edu/micro-credential/micro-accommodations/p01/"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mmaloney@bocesmaars.org" TargetMode="External"/><Relationship Id="rId2" Type="http://schemas.openxmlformats.org/officeDocument/2006/relationships/hyperlink" Target="https://cbtsupport.nysed.gov/hc/en-us/articles/24116687948301-Adding-Grade-7-Students-to-Grade-8-Science" TargetMode="External"/><Relationship Id="rId1" Type="http://schemas.openxmlformats.org/officeDocument/2006/relationships/slideLayout" Target="../slideLayouts/slideLayout2.xml"/><Relationship Id="rId5" Type="http://schemas.openxmlformats.org/officeDocument/2006/relationships/hyperlink" Target="https://www.picpedia.org/chalkboard/p/procedure.html" TargetMode="Externa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mailto:NYTesting@nwea.or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mmaloney@bocesmaars.org"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mailto:testhelp@bocesmaars.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freeimageslive.co.uk/free_stock_image/math-learning-jpg"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cbtsupport.nysed.gov/hc/en-us/articles/115001410063-How-to-Set-Not-Tested-Code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bocesmaars.org" TargetMode="External"/><Relationship Id="rId2" Type="http://schemas.openxmlformats.org/officeDocument/2006/relationships/hyperlink" Target="mailto:aputney@bocesmaars.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mailto:jamie_schnaus@boces.monroe.edu" TargetMode="External"/><Relationship Id="rId2" Type="http://schemas.openxmlformats.org/officeDocument/2006/relationships/hyperlink" Target="mailto:lstabins@bocesmaars.org"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mailto:mmaloney@bocesmaars.org" TargetMode="External"/><Relationship Id="rId4" Type="http://schemas.openxmlformats.org/officeDocument/2006/relationships/hyperlink" Target="https://nam04.safelinks.protection.outlook.com/?url=https%3A%2F%2Fdynamiclearningmaps.org%2Fsites%2Fdefault%2Ffiles%2Fdocuments%2FStateBonusItems%2FSpecial_Circumstances_Codes_for_NY.pdf&amp;data=05%7C02%7Crmaier%40monroe2boces.org%7C1a4a2effb9d44e43d79f08dc2d842a21%7C272a26d479da4cfd9ff450df3652f01e%7C0%7C0%7C638435292892947130%7CUnknown%7CTWFpbGZsb3d8eyJWIjoiMC4wLjAwMDAiLCJQIjoiV2luMzIiLCJBTiI6Ik1haWwiLCJXVCI6Mn0%3D%7C0%7C%7C%7C&amp;sdata=uYxkOAD8s7fTePh8fDQrDyg8NxD0ut0WHM8eUF3s%2F7M%3D&amp;reserved=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nam04.safelinks.protection.outlook.com/?url=https%3A%2F%2Fforms.office.com%2FPages%2FResponsePage.aspx%3Fid%3D1CYqJ9p5_Uyf9FDfNlLwHn0zWMDj3OxMiEsyWALBniZUQlhWWlNLSk1NQjBITEZLREZINFRIOFVUWi4u&amp;data=05%7C02%7Crmaier%40bocesmaars.org%7C672c4078cd664c41fc6908dd5a892f36%7C272a26d479da4cfd9ff450df3652f01e%7C0%7C0%7C638766267458616553%7CUnknown%7CTWFpbGZsb3d8eyJFbXB0eU1hcGkiOnRydWUsIlYiOiIwLjAuMDAwMCIsIlAiOiJXaW4zMiIsIkFOIjoiTWFpbCIsIldUIjoyfQ%3D%3D%7C0%7C%7C%7C&amp;sdata=nGN9HwuDUxS7dLO8DH8nJM7xAgY4HELPSy8f7RTLrnU%3D&amp;reserved=0" TargetMode="External"/><Relationship Id="rId1" Type="http://schemas.openxmlformats.org/officeDocument/2006/relationships/slideLayout" Target="../slideLayouts/slideLayout2.xml"/><Relationship Id="rId4" Type="http://schemas.openxmlformats.org/officeDocument/2006/relationships/hyperlink" Target="mailto:Nbell@monroe2boces.org"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svg"/></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bocesmaars.my.canva.site/3-8" TargetMode="Externa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artimonkiki2.blogspot.com/2017/05/quelle-surprise-aimeriez-vous-avoir.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9.xml"/><Relationship Id="rId5" Type="http://schemas.openxmlformats.org/officeDocument/2006/relationships/image" Target="../media/image83.gif"/><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monroe2boces.org/Downloads/EOY%202025%20VR%2011%2016%20Reports%20TABLE%20-%20FINAL.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551" y="-439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p>
            <a:endParaRPr lang="en-US"/>
          </a:p>
        </p:txBody>
      </p:sp>
      <p:sp>
        <p:nvSpPr>
          <p:cNvPr id="3" name="Freeform 3"/>
          <p:cNvSpPr/>
          <p:nvPr/>
        </p:nvSpPr>
        <p:spPr>
          <a:xfrm flipH="1">
            <a:off x="-968697" y="-1261148"/>
            <a:ext cx="3881840" cy="4153720"/>
          </a:xfrm>
          <a:custGeom>
            <a:avLst/>
            <a:gdLst/>
            <a:ahLst/>
            <a:cxnLst/>
            <a:rect l="l" t="t" r="r" b="b"/>
            <a:pathLst>
              <a:path w="5822760" h="6230580">
                <a:moveTo>
                  <a:pt x="5822760" y="0"/>
                </a:moveTo>
                <a:lnTo>
                  <a:pt x="0" y="0"/>
                </a:lnTo>
                <a:lnTo>
                  <a:pt x="0" y="6230580"/>
                </a:lnTo>
                <a:lnTo>
                  <a:pt x="5822760" y="6230580"/>
                </a:lnTo>
                <a:lnTo>
                  <a:pt x="582276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196039" y="39526"/>
            <a:ext cx="3881840" cy="4153720"/>
          </a:xfrm>
          <a:custGeom>
            <a:avLst/>
            <a:gdLst/>
            <a:ahLst/>
            <a:cxnLst/>
            <a:rect l="l" t="t" r="r" b="b"/>
            <a:pathLst>
              <a:path w="5822760" h="6230580">
                <a:moveTo>
                  <a:pt x="0" y="0"/>
                </a:moveTo>
                <a:lnTo>
                  <a:pt x="5822760" y="0"/>
                </a:lnTo>
                <a:lnTo>
                  <a:pt x="5822760" y="6230579"/>
                </a:lnTo>
                <a:lnTo>
                  <a:pt x="0" y="6230579"/>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0694" y="271078"/>
            <a:ext cx="10925102" cy="19755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20"/>
              </a:lnSpc>
              <a:spcBef>
                <a:spcPct val="0"/>
              </a:spcBef>
            </a:pPr>
            <a:r>
              <a:rPr lang="en-US" sz="9600">
                <a:solidFill>
                  <a:srgbClr val="265272"/>
                </a:solidFill>
                <a:latin typeface="Modern Love" panose="04090805081005020601" pitchFamily="82" charset="0"/>
              </a:rPr>
              <a:t>DDC Meeting</a:t>
            </a:r>
          </a:p>
        </p:txBody>
      </p:sp>
      <p:sp>
        <p:nvSpPr>
          <p:cNvPr id="6" name="Freeform 6"/>
          <p:cNvSpPr/>
          <p:nvPr/>
        </p:nvSpPr>
        <p:spPr>
          <a:xfrm rot="19244271">
            <a:off x="8861443" y="462895"/>
            <a:ext cx="4619725" cy="3060567"/>
          </a:xfrm>
          <a:custGeom>
            <a:avLst/>
            <a:gdLst/>
            <a:ahLst/>
            <a:cxnLst/>
            <a:rect l="l" t="t" r="r" b="b"/>
            <a:pathLst>
              <a:path w="6929587" h="4590851">
                <a:moveTo>
                  <a:pt x="0" y="0"/>
                </a:moveTo>
                <a:lnTo>
                  <a:pt x="6929587" y="0"/>
                </a:lnTo>
                <a:lnTo>
                  <a:pt x="6929587" y="4590851"/>
                </a:lnTo>
                <a:lnTo>
                  <a:pt x="0" y="4590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376780" flipV="1">
            <a:off x="-1520103" y="617099"/>
            <a:ext cx="4619725" cy="3060567"/>
          </a:xfrm>
          <a:custGeom>
            <a:avLst/>
            <a:gdLst/>
            <a:ahLst/>
            <a:cxnLst/>
            <a:rect l="l" t="t" r="r" b="b"/>
            <a:pathLst>
              <a:path w="6929587" h="4590851">
                <a:moveTo>
                  <a:pt x="0" y="4590851"/>
                </a:moveTo>
                <a:lnTo>
                  <a:pt x="6929587" y="4590851"/>
                </a:lnTo>
                <a:lnTo>
                  <a:pt x="6929587" y="0"/>
                </a:lnTo>
                <a:lnTo>
                  <a:pt x="0" y="0"/>
                </a:lnTo>
                <a:lnTo>
                  <a:pt x="0" y="459085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38085" y="1187040"/>
            <a:ext cx="2186791" cy="2020049"/>
          </a:xfrm>
          <a:custGeom>
            <a:avLst/>
            <a:gdLst/>
            <a:ahLst/>
            <a:cxnLst/>
            <a:rect l="l" t="t" r="r" b="b"/>
            <a:pathLst>
              <a:path w="3280187" h="3030073">
                <a:moveTo>
                  <a:pt x="0" y="0"/>
                </a:moveTo>
                <a:lnTo>
                  <a:pt x="3280188" y="0"/>
                </a:lnTo>
                <a:lnTo>
                  <a:pt x="3280188" y="3030073"/>
                </a:lnTo>
                <a:lnTo>
                  <a:pt x="0" y="3030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5400000">
            <a:off x="-110799" y="-447213"/>
            <a:ext cx="1247214" cy="1847725"/>
          </a:xfrm>
          <a:custGeom>
            <a:avLst/>
            <a:gdLst/>
            <a:ahLst/>
            <a:cxnLst/>
            <a:rect l="l" t="t" r="r" b="b"/>
            <a:pathLst>
              <a:path w="1870821" h="2771587">
                <a:moveTo>
                  <a:pt x="0" y="0"/>
                </a:moveTo>
                <a:lnTo>
                  <a:pt x="1870821" y="0"/>
                </a:lnTo>
                <a:lnTo>
                  <a:pt x="1870821" y="2771587"/>
                </a:lnTo>
                <a:lnTo>
                  <a:pt x="0" y="27715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400000">
            <a:off x="11160597" y="2222400"/>
            <a:ext cx="1338616" cy="1983135"/>
          </a:xfrm>
          <a:custGeom>
            <a:avLst/>
            <a:gdLst/>
            <a:ahLst/>
            <a:cxnLst/>
            <a:rect l="l" t="t" r="r" b="b"/>
            <a:pathLst>
              <a:path w="2007924" h="2974703">
                <a:moveTo>
                  <a:pt x="0" y="0"/>
                </a:moveTo>
                <a:lnTo>
                  <a:pt x="2007924" y="0"/>
                </a:lnTo>
                <a:lnTo>
                  <a:pt x="2007924" y="2974703"/>
                </a:lnTo>
                <a:lnTo>
                  <a:pt x="0" y="2974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0482950" y="168271"/>
            <a:ext cx="1788379" cy="1283162"/>
          </a:xfrm>
          <a:custGeom>
            <a:avLst/>
            <a:gdLst/>
            <a:ahLst/>
            <a:cxnLst/>
            <a:rect l="l" t="t" r="r" b="b"/>
            <a:pathLst>
              <a:path w="2682569" h="1924743">
                <a:moveTo>
                  <a:pt x="0" y="0"/>
                </a:moveTo>
                <a:lnTo>
                  <a:pt x="2682569" y="0"/>
                </a:lnTo>
                <a:lnTo>
                  <a:pt x="2682569" y="1924743"/>
                </a:lnTo>
                <a:lnTo>
                  <a:pt x="0" y="1924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3848696" y="-98610"/>
            <a:ext cx="5269099" cy="10021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481"/>
              </a:lnSpc>
            </a:pPr>
            <a:r>
              <a:rPr lang="en-US" sz="4800" spc="587">
                <a:solidFill>
                  <a:srgbClr val="458BB8"/>
                </a:solidFill>
                <a:latin typeface="Bebas Neue Bold"/>
              </a:rPr>
              <a:t>REGIONAL</a:t>
            </a:r>
          </a:p>
        </p:txBody>
      </p:sp>
      <p:sp>
        <p:nvSpPr>
          <p:cNvPr id="13" name="TextBox 13"/>
          <p:cNvSpPr txBox="1"/>
          <p:nvPr/>
        </p:nvSpPr>
        <p:spPr>
          <a:xfrm>
            <a:off x="1720418" y="1665327"/>
            <a:ext cx="9544381" cy="10021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indent="0" algn="ctr">
              <a:lnSpc>
                <a:spcPts val="8481"/>
              </a:lnSpc>
              <a:spcBef>
                <a:spcPct val="0"/>
              </a:spcBef>
            </a:pPr>
            <a:r>
              <a:rPr lang="en-US" sz="4800" u="none" spc="587">
                <a:solidFill>
                  <a:srgbClr val="458BB8"/>
                </a:solidFill>
                <a:latin typeface="Bebas Neue Bold"/>
              </a:rPr>
              <a:t>With your maars team</a:t>
            </a:r>
          </a:p>
        </p:txBody>
      </p:sp>
      <p:sp>
        <p:nvSpPr>
          <p:cNvPr id="14" name="TextBox 14"/>
          <p:cNvSpPr txBox="1"/>
          <p:nvPr/>
        </p:nvSpPr>
        <p:spPr>
          <a:xfrm>
            <a:off x="2805326" y="2661231"/>
            <a:ext cx="6827514" cy="13182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indent="0" algn="ctr">
              <a:lnSpc>
                <a:spcPts val="10639"/>
              </a:lnSpc>
              <a:spcBef>
                <a:spcPct val="0"/>
              </a:spcBef>
            </a:pPr>
            <a:r>
              <a:rPr lang="en-US" sz="7550" spc="737">
                <a:solidFill>
                  <a:srgbClr val="000000"/>
                </a:solidFill>
                <a:latin typeface="Bebas Neue Bold"/>
              </a:rPr>
              <a:t>March 4, 2025</a:t>
            </a:r>
            <a:endParaRPr lang="en-US" sz="7599" spc="737">
              <a:solidFill>
                <a:srgbClr val="000000"/>
              </a:solidFill>
              <a:latin typeface="Bebas Neue Bold"/>
            </a:endParaRPr>
          </a:p>
        </p:txBody>
      </p:sp>
      <p:pic>
        <p:nvPicPr>
          <p:cNvPr id="15" name="Picture 14" descr="A blue and red logo&#10;&#10;Description automatically generated">
            <a:extLst>
              <a:ext uri="{FF2B5EF4-FFF2-40B4-BE49-F238E27FC236}">
                <a16:creationId xmlns:a16="http://schemas.microsoft.com/office/drawing/2014/main" id="{9BE922FB-7F73-3F16-4D10-AB5EF81EF760}"/>
              </a:ext>
            </a:extLst>
          </p:cNvPr>
          <p:cNvPicPr>
            <a:picLocks noChangeAspect="1"/>
          </p:cNvPicPr>
          <p:nvPr/>
        </p:nvPicPr>
        <p:blipFill>
          <a:blip r:embed="rId13"/>
          <a:stretch>
            <a:fillRect/>
          </a:stretch>
        </p:blipFill>
        <p:spPr>
          <a:xfrm>
            <a:off x="9595324" y="5723099"/>
            <a:ext cx="2486025" cy="1095375"/>
          </a:xfrm>
          <a:prstGeom prst="rect">
            <a:avLst/>
          </a:prstGeom>
        </p:spPr>
      </p:pic>
      <p:pic>
        <p:nvPicPr>
          <p:cNvPr id="19" name="Picture 18">
            <a:extLst>
              <a:ext uri="{FF2B5EF4-FFF2-40B4-BE49-F238E27FC236}">
                <a16:creationId xmlns:a16="http://schemas.microsoft.com/office/drawing/2014/main" id="{B36CEBAC-1A8F-EAB2-EA32-5B9A468FB7DE}"/>
              </a:ext>
            </a:extLst>
          </p:cNvPr>
          <p:cNvPicPr>
            <a:picLocks noChangeAspect="1"/>
          </p:cNvPicPr>
          <p:nvPr/>
        </p:nvPicPr>
        <p:blipFill>
          <a:blip r:embed="rId14"/>
          <a:stretch>
            <a:fillRect/>
          </a:stretch>
        </p:blipFill>
        <p:spPr>
          <a:xfrm>
            <a:off x="3074677" y="4256338"/>
            <a:ext cx="6018523" cy="2509700"/>
          </a:xfrm>
          <a:prstGeom prst="rect">
            <a:avLst/>
          </a:prstGeom>
        </p:spPr>
      </p:pic>
      <p:sp>
        <p:nvSpPr>
          <p:cNvPr id="20" name="TextBox 19">
            <a:extLst>
              <a:ext uri="{FF2B5EF4-FFF2-40B4-BE49-F238E27FC236}">
                <a16:creationId xmlns:a16="http://schemas.microsoft.com/office/drawing/2014/main" id="{56D44772-C9FE-634D-6E6F-940AD8D82CE0}"/>
              </a:ext>
            </a:extLst>
          </p:cNvPr>
          <p:cNvSpPr txBox="1"/>
          <p:nvPr/>
        </p:nvSpPr>
        <p:spPr>
          <a:xfrm>
            <a:off x="5596465" y="4655893"/>
            <a:ext cx="2130711" cy="369332"/>
          </a:xfrm>
          <a:prstGeom prst="rect">
            <a:avLst/>
          </a:prstGeom>
          <a:noFill/>
        </p:spPr>
        <p:txBody>
          <a:bodyPr wrap="none" rtlCol="0">
            <a:spAutoFit/>
          </a:bodyPr>
          <a:lstStyle/>
          <a:p>
            <a:r>
              <a:rPr lang="en-US" b="1">
                <a:effectLst>
                  <a:outerShdw blurRad="38100" dist="38100" dir="2700000" algn="tl">
                    <a:srgbClr val="000000">
                      <a:alpha val="43137"/>
                    </a:srgbClr>
                  </a:outerShdw>
                </a:effectLst>
              </a:rPr>
              <a:t>Making Connections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27CD-D2E3-3BA0-CF58-AA4E08003950}"/>
              </a:ext>
            </a:extLst>
          </p:cNvPr>
          <p:cNvSpPr>
            <a:spLocks noGrp="1"/>
          </p:cNvSpPr>
          <p:nvPr>
            <p:ph type="title"/>
          </p:nvPr>
        </p:nvSpPr>
        <p:spPr/>
        <p:txBody>
          <a:bodyPr/>
          <a:lstStyle/>
          <a:p>
            <a:pPr algn="ctr"/>
            <a:r>
              <a:rPr lang="en-US">
                <a:ea typeface="Cambria"/>
              </a:rPr>
              <a:t>Frontline Trainings (hosted by MAARS)</a:t>
            </a:r>
            <a:endParaRPr lang="en-US"/>
          </a:p>
        </p:txBody>
      </p:sp>
      <p:sp>
        <p:nvSpPr>
          <p:cNvPr id="3" name="Content Placeholder 2">
            <a:extLst>
              <a:ext uri="{FF2B5EF4-FFF2-40B4-BE49-F238E27FC236}">
                <a16:creationId xmlns:a16="http://schemas.microsoft.com/office/drawing/2014/main" id="{EC0A2702-119A-23F4-FAC9-7D9E06E5D6F5}"/>
              </a:ext>
            </a:extLst>
          </p:cNvPr>
          <p:cNvSpPr>
            <a:spLocks noGrp="1"/>
          </p:cNvSpPr>
          <p:nvPr>
            <p:ph idx="1"/>
          </p:nvPr>
        </p:nvSpPr>
        <p:spPr/>
        <p:txBody>
          <a:bodyPr vert="horz" lIns="91440" tIns="45720" rIns="91440" bIns="45720" rtlCol="0" anchor="t">
            <a:normAutofit fontScale="92500" lnSpcReduction="10000"/>
          </a:bodyPr>
          <a:lstStyle/>
          <a:p>
            <a:pPr marL="114300" indent="0">
              <a:buNone/>
            </a:pPr>
            <a:r>
              <a:rPr lang="en-US" b="1" u="sng" dirty="0">
                <a:ea typeface="Calibri"/>
                <a:cs typeface="Calibri"/>
              </a:rPr>
              <a:t>Upcoming:</a:t>
            </a:r>
            <a:endParaRPr lang="en-US" b="1" u="sng" dirty="0"/>
          </a:p>
          <a:p>
            <a:pPr marL="114300" indent="0">
              <a:buNone/>
            </a:pPr>
            <a:r>
              <a:rPr lang="en-US" dirty="0">
                <a:ea typeface="Calibri"/>
                <a:cs typeface="Calibri"/>
              </a:rPr>
              <a:t>Topic: EI to CPSE Transitions Part 2 – Focus on Documents</a:t>
            </a:r>
          </a:p>
          <a:p>
            <a:pPr marL="114300" indent="0">
              <a:buNone/>
            </a:pPr>
            <a:r>
              <a:rPr lang="en-US" dirty="0">
                <a:ea typeface="Calibri"/>
                <a:cs typeface="Calibri"/>
              </a:rPr>
              <a:t>March 21, 9-10:30AM</a:t>
            </a:r>
          </a:p>
          <a:p>
            <a:pPr marL="114300" indent="0">
              <a:buNone/>
            </a:pPr>
            <a:r>
              <a:rPr lang="en-US" dirty="0">
                <a:ea typeface="Calibri"/>
                <a:cs typeface="Calibri"/>
              </a:rPr>
              <a:t>Registration: </a:t>
            </a:r>
            <a:r>
              <a:rPr lang="en-US" sz="1600" dirty="0">
                <a:ea typeface="Calibri"/>
                <a:cs typeface="Calibri"/>
                <a:hlinkClick r:id="rId2"/>
              </a:rPr>
              <a:t>https://zoom.us/meeting/register/BRe8VIQkR2WyLDjb6A15Dw</a:t>
            </a:r>
            <a:endParaRPr lang="en-US" sz="1600" dirty="0">
              <a:ea typeface="Calibri"/>
              <a:cs typeface="Calibri"/>
            </a:endParaRPr>
          </a:p>
          <a:p>
            <a:pPr marL="114300" indent="0">
              <a:buNone/>
            </a:pPr>
            <a:r>
              <a:rPr lang="en-US" sz="1600" dirty="0">
                <a:ea typeface="Calibri"/>
                <a:cs typeface="Calibri"/>
              </a:rPr>
              <a:t>*Keep checking MAARS weekly for upcoming trainings*</a:t>
            </a:r>
          </a:p>
          <a:p>
            <a:pPr marL="114300" indent="0">
              <a:buNone/>
            </a:pPr>
            <a:endParaRPr lang="en-US" sz="1600" dirty="0">
              <a:ea typeface="Calibri"/>
              <a:cs typeface="Calibri"/>
            </a:endParaRPr>
          </a:p>
          <a:p>
            <a:pPr marL="114300" indent="0">
              <a:buNone/>
            </a:pPr>
            <a:r>
              <a:rPr lang="en-US" b="1" dirty="0">
                <a:ea typeface="Calibri"/>
                <a:cs typeface="Calibri"/>
              </a:rPr>
              <a:t>Past Recorded Trainings:</a:t>
            </a:r>
          </a:p>
          <a:p>
            <a:pPr marL="114300" indent="0">
              <a:buNone/>
            </a:pPr>
            <a:r>
              <a:rPr lang="en-US" sz="2000" dirty="0">
                <a:ea typeface="Calibri"/>
                <a:cs typeface="Calibri"/>
                <a:hlinkClick r:id="rId3"/>
              </a:rPr>
              <a:t>Watch HERE!</a:t>
            </a:r>
            <a:endParaRPr lang="en-US" sz="2000" dirty="0">
              <a:ea typeface="Calibri"/>
              <a:cs typeface="Calibri"/>
            </a:endParaRPr>
          </a:p>
          <a:p>
            <a:pPr marL="114300" indent="0">
              <a:buNone/>
            </a:pPr>
            <a:r>
              <a:rPr lang="en-US" sz="2000" dirty="0">
                <a:ea typeface="Calibri"/>
                <a:cs typeface="Calibri"/>
              </a:rPr>
              <a:t>PW: </a:t>
            </a:r>
            <a:r>
              <a:rPr lang="en-US" sz="2000" dirty="0">
                <a:solidFill>
                  <a:srgbClr val="FF0000"/>
                </a:solidFill>
                <a:ea typeface="Calibri"/>
                <a:cs typeface="Calibri"/>
              </a:rPr>
              <a:t>data</a:t>
            </a:r>
          </a:p>
          <a:p>
            <a:pPr>
              <a:buNone/>
            </a:pPr>
            <a:r>
              <a:rPr lang="en-US" sz="1100" dirty="0">
                <a:ea typeface="Calibri"/>
                <a:cs typeface="Calibri"/>
              </a:rPr>
              <a:t>*Recent Addition</a:t>
            </a:r>
            <a:endParaRPr lang="en-US" dirty="0">
              <a:ea typeface="Calibri"/>
              <a:cs typeface="Calibri"/>
            </a:endParaRPr>
          </a:p>
          <a:p>
            <a:pPr marL="285750" indent="-285750">
              <a:buFont typeface="Arial"/>
              <a:buChar char="•"/>
            </a:pPr>
            <a:r>
              <a:rPr lang="en-US" sz="1100" dirty="0">
                <a:ea typeface="Calibri"/>
                <a:cs typeface="Calibri"/>
              </a:rPr>
              <a:t>*Transfer Students and Intake Process (February 2025)</a:t>
            </a:r>
            <a:endParaRPr lang="en-US" dirty="0">
              <a:ea typeface="Calibri"/>
              <a:cs typeface="Calibri"/>
            </a:endParaRPr>
          </a:p>
          <a:p>
            <a:pPr marL="285750" indent="-285750">
              <a:buFont typeface="Arial"/>
              <a:buChar char="•"/>
            </a:pPr>
            <a:r>
              <a:rPr lang="en-US" sz="1100" dirty="0">
                <a:ea typeface="Calibri"/>
                <a:cs typeface="Calibri"/>
              </a:rPr>
              <a:t>EI to CPSE Transition part 1: Process Tracking (December 2024)</a:t>
            </a:r>
            <a:endParaRPr lang="en-US" dirty="0">
              <a:ea typeface="Calibri"/>
              <a:cs typeface="Calibri"/>
            </a:endParaRPr>
          </a:p>
          <a:p>
            <a:pPr marL="285750" indent="-285750">
              <a:buFont typeface="Arial"/>
              <a:buChar char="•"/>
            </a:pPr>
            <a:r>
              <a:rPr lang="en-US" sz="1100" dirty="0">
                <a:ea typeface="Calibri"/>
                <a:cs typeface="Calibri"/>
              </a:rPr>
              <a:t>CPSE Referrals and Transition to CSE Process (November 2024)</a:t>
            </a:r>
            <a:endParaRPr lang="en-US" dirty="0">
              <a:ea typeface="Calibri"/>
              <a:cs typeface="Calibri"/>
            </a:endParaRPr>
          </a:p>
          <a:p>
            <a:pPr marL="285750" indent="-285750">
              <a:buFont typeface="Arial"/>
              <a:buChar char="•"/>
            </a:pPr>
            <a:r>
              <a:rPr lang="en-US" sz="1100" dirty="0">
                <a:ea typeface="Calibri"/>
                <a:cs typeface="Calibri"/>
              </a:rPr>
              <a:t>State Reporting – October/Fall Snapshot &amp; End of Year (October 2024)</a:t>
            </a:r>
            <a:endParaRPr lang="en-US" dirty="0">
              <a:ea typeface="Calibri"/>
              <a:cs typeface="Calibri"/>
            </a:endParaRPr>
          </a:p>
          <a:p>
            <a:pPr marL="285750" indent="-285750">
              <a:buFont typeface="Arial"/>
              <a:buChar char="•"/>
            </a:pPr>
            <a:r>
              <a:rPr lang="en-US" sz="1100" dirty="0">
                <a:ea typeface="Calibri"/>
                <a:cs typeface="Calibri"/>
              </a:rPr>
              <a:t>State Reporting / Parentally Placed (June 2024)</a:t>
            </a:r>
            <a:endParaRPr lang="en-US" dirty="0">
              <a:ea typeface="Calibri"/>
              <a:cs typeface="Calibri"/>
            </a:endParaRPr>
          </a:p>
          <a:p>
            <a:pPr marL="285750" indent="-285750">
              <a:buFont typeface="Arial"/>
              <a:buChar char="•"/>
            </a:pPr>
            <a:r>
              <a:rPr lang="en-US" sz="1100" dirty="0">
                <a:ea typeface="Calibri"/>
                <a:cs typeface="Calibri"/>
              </a:rPr>
              <a:t>Listings, Letters and My Insights Dashboard (June 2024)</a:t>
            </a:r>
            <a:endParaRPr lang="en-US" dirty="0">
              <a:ea typeface="Calibri"/>
              <a:cs typeface="Calibri"/>
            </a:endParaRPr>
          </a:p>
          <a:p>
            <a:pPr marL="285750" indent="-285750">
              <a:buFont typeface="Arial"/>
              <a:buChar char="•"/>
            </a:pPr>
            <a:r>
              <a:rPr lang="en-US" sz="1100" dirty="0">
                <a:ea typeface="Calibri"/>
                <a:cs typeface="Calibri"/>
              </a:rPr>
              <a:t>Document Repository/Collaboration Portal (May 2024)</a:t>
            </a:r>
            <a:endParaRPr lang="en-US" dirty="0">
              <a:ea typeface="Calibri"/>
              <a:cs typeface="Calibri"/>
            </a:endParaRPr>
          </a:p>
          <a:p>
            <a:pPr marL="285750" indent="-285750">
              <a:buFont typeface="Arial"/>
              <a:buChar char="•"/>
            </a:pPr>
            <a:r>
              <a:rPr lang="en-US" sz="1100" dirty="0">
                <a:ea typeface="Calibri"/>
                <a:cs typeface="Calibri"/>
              </a:rPr>
              <a:t>New Users (April 2024)</a:t>
            </a:r>
            <a:endParaRPr lang="en-US" dirty="0">
              <a:ea typeface="Calibri"/>
              <a:cs typeface="Calibri"/>
            </a:endParaRPr>
          </a:p>
          <a:p>
            <a:pPr marL="285750" indent="-285750">
              <a:buFont typeface="Arial"/>
              <a:buChar char="•"/>
            </a:pPr>
            <a:r>
              <a:rPr lang="en-US" sz="1100" dirty="0">
                <a:ea typeface="Calibri"/>
                <a:cs typeface="Calibri"/>
              </a:rPr>
              <a:t>State Reporting (October 2023)</a:t>
            </a:r>
            <a:endParaRPr lang="en-US" dirty="0">
              <a:ea typeface="Calibri"/>
              <a:cs typeface="Calibri"/>
            </a:endParaRPr>
          </a:p>
          <a:p>
            <a:pPr marL="285750" indent="-285750">
              <a:buFont typeface="Arial"/>
              <a:buChar char="•"/>
            </a:pPr>
            <a:r>
              <a:rPr lang="en-US" sz="1100" dirty="0">
                <a:ea typeface="Calibri"/>
                <a:cs typeface="Calibri"/>
              </a:rPr>
              <a:t>Level 0 Basic Navigation </a:t>
            </a:r>
            <a:endParaRPr lang="en-US" dirty="0"/>
          </a:p>
          <a:p>
            <a:pPr marL="114300" indent="0">
              <a:buNone/>
            </a:pPr>
            <a:endParaRPr lang="en-US" sz="2000" dirty="0">
              <a:solidFill>
                <a:srgbClr val="FF0000"/>
              </a:solidFill>
              <a:ea typeface="Calibri"/>
              <a:cs typeface="Calibri"/>
            </a:endParaRPr>
          </a:p>
          <a:p>
            <a:pPr marL="114300" indent="0">
              <a:buNone/>
            </a:pPr>
            <a:endParaRPr lang="en-US" b="1" dirty="0">
              <a:ea typeface="Calibri"/>
              <a:cs typeface="Calibri"/>
            </a:endParaRPr>
          </a:p>
          <a:p>
            <a:pPr marL="114300" indent="0">
              <a:buNone/>
            </a:pPr>
            <a:endParaRPr lang="en-US" sz="1600" dirty="0">
              <a:ea typeface="Calibri"/>
              <a:cs typeface="Calibri"/>
            </a:endParaRPr>
          </a:p>
          <a:p>
            <a:pPr marL="11430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AECA1970-ADCB-C53D-6204-C75880ECBFFC}"/>
              </a:ext>
            </a:extLst>
          </p:cNvPr>
          <p:cNvSpPr>
            <a:spLocks noGrp="1"/>
          </p:cNvSpPr>
          <p:nvPr>
            <p:ph type="sldNum" sz="quarter" idx="12"/>
          </p:nvPr>
        </p:nvSpPr>
        <p:spPr/>
        <p:txBody>
          <a:bodyPr/>
          <a:lstStyle/>
          <a:p>
            <a:fld id="{38BC901B-B5E4-4A47-8F67-5F155DBF4CDE}" type="slidenum">
              <a:rPr lang="en-US" smtClean="0"/>
              <a:pPr/>
              <a:t>10</a:t>
            </a:fld>
            <a:endParaRPr lang="en-US"/>
          </a:p>
        </p:txBody>
      </p:sp>
      <p:pic>
        <p:nvPicPr>
          <p:cNvPr id="6" name="Picture 5" descr="St. Patrick's Day-Cat dressed as leprechaun">
            <a:extLst>
              <a:ext uri="{FF2B5EF4-FFF2-40B4-BE49-F238E27FC236}">
                <a16:creationId xmlns:a16="http://schemas.microsoft.com/office/drawing/2014/main" id="{7B7DFFB4-4C2E-E753-C68A-AE3F76B4F9F2}"/>
              </a:ext>
            </a:extLst>
          </p:cNvPr>
          <p:cNvPicPr>
            <a:picLocks noChangeAspect="1"/>
          </p:cNvPicPr>
          <p:nvPr/>
        </p:nvPicPr>
        <p:blipFill>
          <a:blip r:embed="rId4"/>
          <a:stretch>
            <a:fillRect/>
          </a:stretch>
        </p:blipFill>
        <p:spPr>
          <a:xfrm>
            <a:off x="7939675" y="2920380"/>
            <a:ext cx="2627857" cy="3319398"/>
          </a:xfrm>
          <a:prstGeom prst="rect">
            <a:avLst/>
          </a:prstGeom>
        </p:spPr>
      </p:pic>
    </p:spTree>
    <p:extLst>
      <p:ext uri="{BB962C8B-B14F-4D97-AF65-F5344CB8AC3E}">
        <p14:creationId xmlns:p14="http://schemas.microsoft.com/office/powerpoint/2010/main" val="3577166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8BB3F-C464-9C67-3161-A58424A7B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E8D75-B254-875B-9A87-06BE5A19AD0F}"/>
              </a:ext>
            </a:extLst>
          </p:cNvPr>
          <p:cNvSpPr>
            <a:spLocks noGrp="1"/>
          </p:cNvSpPr>
          <p:nvPr>
            <p:ph type="title"/>
          </p:nvPr>
        </p:nvSpPr>
        <p:spPr>
          <a:xfrm>
            <a:off x="439738" y="274638"/>
            <a:ext cx="9542462" cy="1143000"/>
          </a:xfrm>
        </p:spPr>
        <p:txBody>
          <a:bodyPr>
            <a:noAutofit/>
          </a:bodyPr>
          <a:lstStyle/>
          <a:p>
            <a:r>
              <a:rPr lang="en-US" sz="3600"/>
              <a:t>Questions?</a:t>
            </a:r>
            <a:endParaRPr lang="en-US" sz="3600">
              <a:ea typeface="Cambria"/>
            </a:endParaRPr>
          </a:p>
        </p:txBody>
      </p:sp>
      <p:sp>
        <p:nvSpPr>
          <p:cNvPr id="4" name="Slide Number Placeholder 3">
            <a:extLst>
              <a:ext uri="{FF2B5EF4-FFF2-40B4-BE49-F238E27FC236}">
                <a16:creationId xmlns:a16="http://schemas.microsoft.com/office/drawing/2014/main" id="{47378D2E-2317-843F-3EE5-5C2CDCCA49E9}"/>
              </a:ext>
            </a:extLst>
          </p:cNvPr>
          <p:cNvSpPr>
            <a:spLocks noGrp="1"/>
          </p:cNvSpPr>
          <p:nvPr>
            <p:ph type="sldNum" sz="quarter" idx="12"/>
          </p:nvPr>
        </p:nvSpPr>
        <p:spPr/>
        <p:txBody>
          <a:bodyPr/>
          <a:lstStyle/>
          <a:p>
            <a:fld id="{38BC901B-B5E4-4A47-8F67-5F155DBF4CDE}" type="slidenum">
              <a:rPr lang="en-US" smtClean="0"/>
              <a:pPr/>
              <a:t>11</a:t>
            </a:fld>
            <a:endParaRPr lang="en-US"/>
          </a:p>
        </p:txBody>
      </p:sp>
      <p:pic>
        <p:nvPicPr>
          <p:cNvPr id="5" name="Picture 4">
            <a:extLst>
              <a:ext uri="{FF2B5EF4-FFF2-40B4-BE49-F238E27FC236}">
                <a16:creationId xmlns:a16="http://schemas.microsoft.com/office/drawing/2014/main" id="{E7BC17D0-04E2-D18F-2C7A-ECF94B752A5F}"/>
              </a:ext>
            </a:extLst>
          </p:cNvPr>
          <p:cNvPicPr>
            <a:picLocks noChangeAspect="1"/>
          </p:cNvPicPr>
          <p:nvPr/>
        </p:nvPicPr>
        <p:blipFill>
          <a:blip r:embed="rId3"/>
          <a:stretch>
            <a:fillRect/>
          </a:stretch>
        </p:blipFill>
        <p:spPr>
          <a:xfrm>
            <a:off x="4513150" y="4500443"/>
            <a:ext cx="3168569" cy="1143000"/>
          </a:xfrm>
          <a:prstGeom prst="rect">
            <a:avLst/>
          </a:prstGeom>
          <a:effectLst>
            <a:glow rad="139700">
              <a:schemeClr val="accent1">
                <a:satMod val="175000"/>
                <a:alpha val="40000"/>
              </a:schemeClr>
            </a:glow>
          </a:effectLst>
        </p:spPr>
      </p:pic>
      <p:pic>
        <p:nvPicPr>
          <p:cNvPr id="3" name="Picture 2" descr="A group of colorful question marks&#10;&#10;AI-generated content may be incorrect.">
            <a:extLst>
              <a:ext uri="{FF2B5EF4-FFF2-40B4-BE49-F238E27FC236}">
                <a16:creationId xmlns:a16="http://schemas.microsoft.com/office/drawing/2014/main" id="{AE9F7316-BD37-5B80-4E96-5CDA93F40FD2}"/>
              </a:ext>
            </a:extLst>
          </p:cNvPr>
          <p:cNvPicPr>
            <a:picLocks noChangeAspect="1"/>
          </p:cNvPicPr>
          <p:nvPr/>
        </p:nvPicPr>
        <p:blipFill>
          <a:blip r:embed="rId4"/>
          <a:stretch>
            <a:fillRect/>
          </a:stretch>
        </p:blipFill>
        <p:spPr>
          <a:xfrm>
            <a:off x="4745799" y="1097756"/>
            <a:ext cx="2709863" cy="2709863"/>
          </a:xfrm>
          <a:prstGeom prst="rect">
            <a:avLst/>
          </a:prstGeom>
        </p:spPr>
      </p:pic>
      <p:sp>
        <p:nvSpPr>
          <p:cNvPr id="7" name="TextBox 6">
            <a:extLst>
              <a:ext uri="{FF2B5EF4-FFF2-40B4-BE49-F238E27FC236}">
                <a16:creationId xmlns:a16="http://schemas.microsoft.com/office/drawing/2014/main" id="{7A44B66A-80DE-D613-4530-600B76EC874E}"/>
              </a:ext>
            </a:extLst>
          </p:cNvPr>
          <p:cNvSpPr txBox="1"/>
          <p:nvPr/>
        </p:nvSpPr>
        <p:spPr>
          <a:xfrm>
            <a:off x="4671979" y="6048374"/>
            <a:ext cx="28694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ea typeface="Calibri"/>
                <a:cs typeface="Calibri"/>
                <a:hlinkClick r:id="rId5"/>
              </a:rPr>
              <a:t>SPEDHelp@bocesmaars.org</a:t>
            </a:r>
            <a:endParaRPr lang="en-US" b="1">
              <a:solidFill>
                <a:srgbClr val="FF0000"/>
              </a:solidFill>
            </a:endParaRPr>
          </a:p>
        </p:txBody>
      </p:sp>
      <p:pic>
        <p:nvPicPr>
          <p:cNvPr id="10" name="Picture 9" descr="A cat wearing a bow tie&#10;&#10;AI-generated content may be incorrect.">
            <a:extLst>
              <a:ext uri="{FF2B5EF4-FFF2-40B4-BE49-F238E27FC236}">
                <a16:creationId xmlns:a16="http://schemas.microsoft.com/office/drawing/2014/main" id="{7913E690-CF53-FC1E-AD1F-9B8F80B392B1}"/>
              </a:ext>
            </a:extLst>
          </p:cNvPr>
          <p:cNvPicPr>
            <a:picLocks noChangeAspect="1"/>
          </p:cNvPicPr>
          <p:nvPr/>
        </p:nvPicPr>
        <p:blipFill>
          <a:blip r:embed="rId6"/>
          <a:stretch>
            <a:fillRect/>
          </a:stretch>
        </p:blipFill>
        <p:spPr>
          <a:xfrm>
            <a:off x="728421" y="1096989"/>
            <a:ext cx="1539499" cy="1861412"/>
          </a:xfrm>
          <a:prstGeom prst="rect">
            <a:avLst/>
          </a:prstGeom>
        </p:spPr>
      </p:pic>
    </p:spTree>
    <p:extLst>
      <p:ext uri="{BB962C8B-B14F-4D97-AF65-F5344CB8AC3E}">
        <p14:creationId xmlns:p14="http://schemas.microsoft.com/office/powerpoint/2010/main" val="50034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State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12</a:t>
            </a:fld>
            <a:endParaRPr lang="en-US"/>
          </a:p>
        </p:txBody>
      </p:sp>
    </p:spTree>
    <p:extLst>
      <p:ext uri="{BB962C8B-B14F-4D97-AF65-F5344CB8AC3E}">
        <p14:creationId xmlns:p14="http://schemas.microsoft.com/office/powerpoint/2010/main" val="68709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E8107-3B88-D4D3-46CB-E0582CF8D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4DA17-950E-BFE4-8418-52B1CD22AED1}"/>
              </a:ext>
            </a:extLst>
          </p:cNvPr>
          <p:cNvSpPr>
            <a:spLocks noGrp="1"/>
          </p:cNvSpPr>
          <p:nvPr>
            <p:ph type="title"/>
          </p:nvPr>
        </p:nvSpPr>
        <p:spPr>
          <a:xfrm>
            <a:off x="432126" y="176162"/>
            <a:ext cx="9169074" cy="1143000"/>
          </a:xfrm>
        </p:spPr>
        <p:txBody>
          <a:bodyPr>
            <a:normAutofit/>
          </a:bodyPr>
          <a:lstStyle/>
          <a:p>
            <a:pPr>
              <a:spcBef>
                <a:spcPts val="0"/>
              </a:spcBef>
            </a:pPr>
            <a:r>
              <a:rPr lang="en-US" sz="4000"/>
              <a:t>Regents Math &amp; Science Course Codes</a:t>
            </a:r>
            <a:br>
              <a:rPr lang="en-US" sz="4000">
                <a:ea typeface="Cambria"/>
              </a:rPr>
            </a:br>
            <a:r>
              <a:rPr lang="en-US" sz="2400"/>
              <a:t>(Districts, BOCES &amp; Charters)</a:t>
            </a:r>
            <a:endParaRPr lang="en-US" sz="4000">
              <a:ea typeface="Cambria"/>
            </a:endParaRPr>
          </a:p>
        </p:txBody>
      </p:sp>
      <p:sp>
        <p:nvSpPr>
          <p:cNvPr id="4" name="Slide Number Placeholder 3">
            <a:extLst>
              <a:ext uri="{FF2B5EF4-FFF2-40B4-BE49-F238E27FC236}">
                <a16:creationId xmlns:a16="http://schemas.microsoft.com/office/drawing/2014/main" id="{AF4BA9EB-2D5B-C2DE-8747-033E2C8D34D2}"/>
              </a:ext>
            </a:extLst>
          </p:cNvPr>
          <p:cNvSpPr>
            <a:spLocks noGrp="1"/>
          </p:cNvSpPr>
          <p:nvPr>
            <p:ph type="sldNum" sz="quarter" idx="12"/>
          </p:nvPr>
        </p:nvSpPr>
        <p:spPr/>
        <p:txBody>
          <a:bodyPr/>
          <a:lstStyle/>
          <a:p>
            <a:fld id="{38BC901B-B5E4-4A47-8F67-5F155DBF4CDE}" type="slidenum">
              <a:rPr lang="en-US" smtClean="0"/>
              <a:pPr/>
              <a:t>13</a:t>
            </a:fld>
            <a:endParaRPr lang="en-US"/>
          </a:p>
        </p:txBody>
      </p:sp>
      <p:sp>
        <p:nvSpPr>
          <p:cNvPr id="6" name="Content Placeholder 4">
            <a:extLst>
              <a:ext uri="{FF2B5EF4-FFF2-40B4-BE49-F238E27FC236}">
                <a16:creationId xmlns:a16="http://schemas.microsoft.com/office/drawing/2014/main" id="{5A383DE3-26E2-B9CD-737B-E023477110EA}"/>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graphicFrame>
        <p:nvGraphicFramePr>
          <p:cNvPr id="3" name="Content Placeholder 2">
            <a:extLst>
              <a:ext uri="{FF2B5EF4-FFF2-40B4-BE49-F238E27FC236}">
                <a16:creationId xmlns:a16="http://schemas.microsoft.com/office/drawing/2014/main" id="{16EFF001-FC05-93C4-FBF3-39B13F05FDDF}"/>
              </a:ext>
            </a:extLst>
          </p:cNvPr>
          <p:cNvGraphicFramePr>
            <a:graphicFrameLocks noGrp="1"/>
          </p:cNvGraphicFramePr>
          <p:nvPr>
            <p:ph idx="1"/>
            <p:extLst>
              <p:ext uri="{D42A27DB-BD31-4B8C-83A1-F6EECF244321}">
                <p14:modId xmlns:p14="http://schemas.microsoft.com/office/powerpoint/2010/main" val="2552955807"/>
              </p:ext>
            </p:extLst>
          </p:nvPr>
        </p:nvGraphicFramePr>
        <p:xfrm>
          <a:off x="609600" y="1600200"/>
          <a:ext cx="9952392" cy="2595871"/>
        </p:xfrm>
        <a:graphic>
          <a:graphicData uri="http://schemas.openxmlformats.org/drawingml/2006/table">
            <a:tbl>
              <a:tblPr firstRow="1" bandRow="1">
                <a:tableStyleId>{21E4AEA4-8DFA-4A89-87EB-49C32662AFE0}</a:tableStyleId>
              </a:tblPr>
              <a:tblGrid>
                <a:gridCol w="3047999">
                  <a:extLst>
                    <a:ext uri="{9D8B030D-6E8A-4147-A177-3AD203B41FA5}">
                      <a16:colId xmlns:a16="http://schemas.microsoft.com/office/drawing/2014/main" val="374180804"/>
                    </a:ext>
                  </a:extLst>
                </a:gridCol>
                <a:gridCol w="1928197">
                  <a:extLst>
                    <a:ext uri="{9D8B030D-6E8A-4147-A177-3AD203B41FA5}">
                      <a16:colId xmlns:a16="http://schemas.microsoft.com/office/drawing/2014/main" val="1226153514"/>
                    </a:ext>
                  </a:extLst>
                </a:gridCol>
                <a:gridCol w="2488098">
                  <a:extLst>
                    <a:ext uri="{9D8B030D-6E8A-4147-A177-3AD203B41FA5}">
                      <a16:colId xmlns:a16="http://schemas.microsoft.com/office/drawing/2014/main" val="2363689685"/>
                    </a:ext>
                  </a:extLst>
                </a:gridCol>
                <a:gridCol w="2488098">
                  <a:extLst>
                    <a:ext uri="{9D8B030D-6E8A-4147-A177-3AD203B41FA5}">
                      <a16:colId xmlns:a16="http://schemas.microsoft.com/office/drawing/2014/main" val="1218742846"/>
                    </a:ext>
                  </a:extLst>
                </a:gridCol>
              </a:tblGrid>
              <a:tr h="370840">
                <a:tc>
                  <a:txBody>
                    <a:bodyPr/>
                    <a:lstStyle/>
                    <a:p>
                      <a:pPr algn="ctr"/>
                      <a:r>
                        <a:rPr lang="en-US"/>
                        <a:t>Exam Title</a:t>
                      </a:r>
                    </a:p>
                  </a:txBody>
                  <a:tcPr/>
                </a:tc>
                <a:tc>
                  <a:txBody>
                    <a:bodyPr/>
                    <a:lstStyle/>
                    <a:p>
                      <a:pPr algn="ctr"/>
                      <a:r>
                        <a:rPr lang="en-US"/>
                        <a:t>State Course Code</a:t>
                      </a:r>
                    </a:p>
                  </a:txBody>
                  <a:tcPr/>
                </a:tc>
                <a:tc>
                  <a:txBody>
                    <a:bodyPr/>
                    <a:lstStyle/>
                    <a:p>
                      <a:pPr algn="ctr"/>
                      <a:r>
                        <a:rPr lang="en-US"/>
                        <a:t>First Administration</a:t>
                      </a:r>
                    </a:p>
                  </a:txBody>
                  <a:tcPr/>
                </a:tc>
                <a:tc>
                  <a:txBody>
                    <a:bodyPr/>
                    <a:lstStyle/>
                    <a:p>
                      <a:pPr lvl="0" algn="ctr">
                        <a:buNone/>
                      </a:pPr>
                      <a:r>
                        <a:rPr lang="en-US"/>
                        <a:t>Last Administration</a:t>
                      </a:r>
                    </a:p>
                  </a:txBody>
                  <a:tcPr/>
                </a:tc>
                <a:extLst>
                  <a:ext uri="{0D108BD9-81ED-4DB2-BD59-A6C34878D82A}">
                    <a16:rowId xmlns:a16="http://schemas.microsoft.com/office/drawing/2014/main" val="3501017476"/>
                  </a:ext>
                </a:extLst>
              </a:tr>
              <a:tr h="370840">
                <a:tc>
                  <a:txBody>
                    <a:bodyPr/>
                    <a:lstStyle/>
                    <a:p>
                      <a:r>
                        <a:rPr lang="en-US">
                          <a:solidFill>
                            <a:srgbClr val="C00000"/>
                          </a:solidFill>
                        </a:rPr>
                        <a:t>Geometry</a:t>
                      </a:r>
                    </a:p>
                  </a:txBody>
                  <a:tcPr/>
                </a:tc>
                <a:tc>
                  <a:txBody>
                    <a:bodyPr/>
                    <a:lstStyle/>
                    <a:p>
                      <a:r>
                        <a:rPr lang="en-US">
                          <a:solidFill>
                            <a:srgbClr val="C00000"/>
                          </a:solidFill>
                        </a:rPr>
                        <a:t>02072</a:t>
                      </a:r>
                    </a:p>
                  </a:txBody>
                  <a:tcPr/>
                </a:tc>
                <a:tc>
                  <a:txBody>
                    <a:bodyPr/>
                    <a:lstStyle/>
                    <a:p>
                      <a:r>
                        <a:rPr lang="en-US"/>
                        <a:t>June 2025</a:t>
                      </a:r>
                    </a:p>
                  </a:txBody>
                  <a:tcPr/>
                </a:tc>
                <a:tc>
                  <a:txBody>
                    <a:bodyPr/>
                    <a:lstStyle/>
                    <a:p>
                      <a:pPr lvl="0">
                        <a:buNone/>
                      </a:pPr>
                      <a:endParaRPr lang="en-US"/>
                    </a:p>
                  </a:txBody>
                  <a:tcPr/>
                </a:tc>
                <a:extLst>
                  <a:ext uri="{0D108BD9-81ED-4DB2-BD59-A6C34878D82A}">
                    <a16:rowId xmlns:a16="http://schemas.microsoft.com/office/drawing/2014/main" val="54539176"/>
                  </a:ext>
                </a:extLst>
              </a:tr>
              <a:tr h="370839">
                <a:tc>
                  <a:txBody>
                    <a:bodyPr/>
                    <a:lstStyle/>
                    <a:p>
                      <a:pPr lvl="0">
                        <a:buNone/>
                      </a:pPr>
                      <a:r>
                        <a:rPr lang="en-US">
                          <a:solidFill>
                            <a:srgbClr val="C00000"/>
                          </a:solidFill>
                        </a:rPr>
                        <a:t>Earth &amp; Space Sciences</a:t>
                      </a:r>
                    </a:p>
                  </a:txBody>
                  <a:tcPr/>
                </a:tc>
                <a:tc>
                  <a:txBody>
                    <a:bodyPr/>
                    <a:lstStyle/>
                    <a:p>
                      <a:pPr lvl="0">
                        <a:buNone/>
                      </a:pPr>
                      <a:r>
                        <a:rPr lang="en-US">
                          <a:solidFill>
                            <a:srgbClr val="C00000"/>
                          </a:solidFill>
                        </a:rPr>
                        <a:t>03008</a:t>
                      </a:r>
                    </a:p>
                  </a:txBody>
                  <a:tcPr/>
                </a:tc>
                <a:tc>
                  <a:txBody>
                    <a:bodyPr/>
                    <a:lstStyle/>
                    <a:p>
                      <a:pPr lvl="0">
                        <a:buNone/>
                      </a:pPr>
                      <a:r>
                        <a:rPr lang="en-US"/>
                        <a:t>June 2025</a:t>
                      </a:r>
                    </a:p>
                  </a:txBody>
                  <a:tcPr/>
                </a:tc>
                <a:tc>
                  <a:txBody>
                    <a:bodyPr/>
                    <a:lstStyle/>
                    <a:p>
                      <a:pPr lvl="0">
                        <a:buNone/>
                      </a:pPr>
                      <a:endParaRPr lang="en-US"/>
                    </a:p>
                  </a:txBody>
                  <a:tcPr/>
                </a:tc>
                <a:extLst>
                  <a:ext uri="{0D108BD9-81ED-4DB2-BD59-A6C34878D82A}">
                    <a16:rowId xmlns:a16="http://schemas.microsoft.com/office/drawing/2014/main" val="1144550464"/>
                  </a:ext>
                </a:extLst>
              </a:tr>
              <a:tr h="370838">
                <a:tc>
                  <a:txBody>
                    <a:bodyPr/>
                    <a:lstStyle/>
                    <a:p>
                      <a:pPr lvl="0">
                        <a:buNone/>
                      </a:pPr>
                      <a:r>
                        <a:rPr lang="en-US">
                          <a:solidFill>
                            <a:srgbClr val="C00000"/>
                          </a:solidFill>
                        </a:rPr>
                        <a:t>Life Science/Biology</a:t>
                      </a:r>
                    </a:p>
                  </a:txBody>
                  <a:tcPr/>
                </a:tc>
                <a:tc>
                  <a:txBody>
                    <a:bodyPr/>
                    <a:lstStyle/>
                    <a:p>
                      <a:pPr lvl="0">
                        <a:buNone/>
                      </a:pPr>
                      <a:r>
                        <a:rPr lang="en-US">
                          <a:solidFill>
                            <a:srgbClr val="C00000"/>
                          </a:solidFill>
                        </a:rPr>
                        <a:t>03050</a:t>
                      </a:r>
                    </a:p>
                  </a:txBody>
                  <a:tcPr/>
                </a:tc>
                <a:tc>
                  <a:txBody>
                    <a:bodyPr/>
                    <a:lstStyle/>
                    <a:p>
                      <a:pPr lvl="0">
                        <a:buNone/>
                      </a:pPr>
                      <a:r>
                        <a:rPr lang="en-US"/>
                        <a:t>June 2025</a:t>
                      </a:r>
                    </a:p>
                  </a:txBody>
                  <a:tcPr/>
                </a:tc>
                <a:tc>
                  <a:txBody>
                    <a:bodyPr/>
                    <a:lstStyle/>
                    <a:p>
                      <a:pPr lvl="0">
                        <a:buNone/>
                      </a:pPr>
                      <a:endParaRPr lang="en-US"/>
                    </a:p>
                  </a:txBody>
                  <a:tcPr/>
                </a:tc>
                <a:extLst>
                  <a:ext uri="{0D108BD9-81ED-4DB2-BD59-A6C34878D82A}">
                    <a16:rowId xmlns:a16="http://schemas.microsoft.com/office/drawing/2014/main" val="2212746212"/>
                  </a:ext>
                </a:extLst>
              </a:tr>
              <a:tr h="370838">
                <a:tc>
                  <a:txBody>
                    <a:bodyPr/>
                    <a:lstStyle/>
                    <a:p>
                      <a:pPr lvl="0">
                        <a:buNone/>
                      </a:pPr>
                      <a:r>
                        <a:rPr lang="en-US"/>
                        <a:t>Earth Science</a:t>
                      </a:r>
                    </a:p>
                  </a:txBody>
                  <a:tcPr/>
                </a:tc>
                <a:tc>
                  <a:txBody>
                    <a:bodyPr/>
                    <a:lstStyle/>
                    <a:p>
                      <a:pPr lvl="0">
                        <a:buNone/>
                      </a:pPr>
                      <a:r>
                        <a:rPr lang="en-US"/>
                        <a:t>03001</a:t>
                      </a:r>
                    </a:p>
                  </a:txBody>
                  <a:tcPr/>
                </a:tc>
                <a:tc>
                  <a:txBody>
                    <a:bodyPr/>
                    <a:lstStyle/>
                    <a:p>
                      <a:pPr lvl="0">
                        <a:buNone/>
                      </a:pPr>
                      <a:endParaRPr lang="en-US"/>
                    </a:p>
                  </a:txBody>
                  <a:tcPr/>
                </a:tc>
                <a:tc>
                  <a:txBody>
                    <a:bodyPr/>
                    <a:lstStyle/>
                    <a:p>
                      <a:pPr lvl="0">
                        <a:buNone/>
                      </a:pPr>
                      <a:r>
                        <a:rPr lang="en-US"/>
                        <a:t>June 2026</a:t>
                      </a:r>
                    </a:p>
                  </a:txBody>
                  <a:tcPr/>
                </a:tc>
                <a:extLst>
                  <a:ext uri="{0D108BD9-81ED-4DB2-BD59-A6C34878D82A}">
                    <a16:rowId xmlns:a16="http://schemas.microsoft.com/office/drawing/2014/main" val="710801624"/>
                  </a:ext>
                </a:extLst>
              </a:tr>
              <a:tr h="370838">
                <a:tc>
                  <a:txBody>
                    <a:bodyPr/>
                    <a:lstStyle/>
                    <a:p>
                      <a:pPr lvl="0">
                        <a:buNone/>
                      </a:pPr>
                      <a:r>
                        <a:rPr lang="en-US"/>
                        <a:t>Living Environment</a:t>
                      </a:r>
                    </a:p>
                  </a:txBody>
                  <a:tcPr/>
                </a:tc>
                <a:tc>
                  <a:txBody>
                    <a:bodyPr/>
                    <a:lstStyle/>
                    <a:p>
                      <a:pPr lvl="0">
                        <a:buNone/>
                      </a:pPr>
                      <a:r>
                        <a:rPr lang="en-US"/>
                        <a:t>03051</a:t>
                      </a:r>
                    </a:p>
                  </a:txBody>
                  <a:tcPr/>
                </a:tc>
                <a:tc>
                  <a:txBody>
                    <a:bodyPr/>
                    <a:lstStyle/>
                    <a:p>
                      <a:pPr lvl="0">
                        <a:buNone/>
                      </a:pPr>
                      <a:endParaRPr lang="en-US"/>
                    </a:p>
                  </a:txBody>
                  <a:tcPr/>
                </a:tc>
                <a:tc>
                  <a:txBody>
                    <a:bodyPr/>
                    <a:lstStyle/>
                    <a:p>
                      <a:pPr lvl="0">
                        <a:buNone/>
                      </a:pPr>
                      <a:r>
                        <a:rPr lang="en-US"/>
                        <a:t>June 2026</a:t>
                      </a:r>
                    </a:p>
                  </a:txBody>
                  <a:tcPr/>
                </a:tc>
                <a:extLst>
                  <a:ext uri="{0D108BD9-81ED-4DB2-BD59-A6C34878D82A}">
                    <a16:rowId xmlns:a16="http://schemas.microsoft.com/office/drawing/2014/main" val="2989266829"/>
                  </a:ext>
                </a:extLst>
              </a:tr>
              <a:tr h="370838">
                <a:tc>
                  <a:txBody>
                    <a:bodyPr/>
                    <a:lstStyle/>
                    <a:p>
                      <a:pPr lvl="0">
                        <a:buNone/>
                      </a:pPr>
                      <a:r>
                        <a:rPr lang="en-US"/>
                        <a:t>Common Core Geometry</a:t>
                      </a:r>
                    </a:p>
                  </a:txBody>
                  <a:tcPr/>
                </a:tc>
                <a:tc>
                  <a:txBody>
                    <a:bodyPr/>
                    <a:lstStyle/>
                    <a:p>
                      <a:pPr lvl="0">
                        <a:buNone/>
                      </a:pPr>
                      <a:r>
                        <a:rPr lang="en-US"/>
                        <a:t>02072CC</a:t>
                      </a:r>
                    </a:p>
                  </a:txBody>
                  <a:tcPr/>
                </a:tc>
                <a:tc>
                  <a:txBody>
                    <a:bodyPr/>
                    <a:lstStyle/>
                    <a:p>
                      <a:pPr lvl="0">
                        <a:buNone/>
                      </a:pPr>
                      <a:endParaRPr lang="en-US"/>
                    </a:p>
                  </a:txBody>
                  <a:tcPr/>
                </a:tc>
                <a:tc>
                  <a:txBody>
                    <a:bodyPr/>
                    <a:lstStyle/>
                    <a:p>
                      <a:pPr lvl="0">
                        <a:buNone/>
                      </a:pPr>
                      <a:r>
                        <a:rPr lang="en-US"/>
                        <a:t>January 2025</a:t>
                      </a:r>
                    </a:p>
                  </a:txBody>
                  <a:tcPr/>
                </a:tc>
                <a:extLst>
                  <a:ext uri="{0D108BD9-81ED-4DB2-BD59-A6C34878D82A}">
                    <a16:rowId xmlns:a16="http://schemas.microsoft.com/office/drawing/2014/main" val="160091231"/>
                  </a:ext>
                </a:extLst>
              </a:tr>
            </a:tbl>
          </a:graphicData>
        </a:graphic>
      </p:graphicFrame>
      <p:sp>
        <p:nvSpPr>
          <p:cNvPr id="5" name="TextBox 4">
            <a:extLst>
              <a:ext uri="{FF2B5EF4-FFF2-40B4-BE49-F238E27FC236}">
                <a16:creationId xmlns:a16="http://schemas.microsoft.com/office/drawing/2014/main" id="{E0422B5C-DFB1-1041-BEC0-87E6B8F6DB72}"/>
              </a:ext>
            </a:extLst>
          </p:cNvPr>
          <p:cNvSpPr txBox="1"/>
          <p:nvPr/>
        </p:nvSpPr>
        <p:spPr>
          <a:xfrm>
            <a:off x="658091" y="4491181"/>
            <a:ext cx="985981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Use the state course code that aligns with the course content and the Regents exam students will take in June 2025</a:t>
            </a:r>
          </a:p>
          <a:p>
            <a:pPr marL="285750" indent="-285750">
              <a:buFont typeface="Arial"/>
              <a:buChar char="•"/>
            </a:pPr>
            <a:r>
              <a:rPr lang="en-US">
                <a:ea typeface="Calibri"/>
                <a:cs typeface="Calibri"/>
              </a:rPr>
              <a:t>Update in Level 0</a:t>
            </a:r>
          </a:p>
          <a:p>
            <a:pPr marL="742950" lvl="1" indent="-285750">
              <a:buFont typeface="Courier New"/>
              <a:buChar char="o"/>
            </a:pPr>
            <a:r>
              <a:rPr lang="en-US">
                <a:ea typeface="Calibri"/>
                <a:cs typeface="Calibri"/>
              </a:rPr>
              <a:t>Course Template</a:t>
            </a:r>
          </a:p>
          <a:p>
            <a:pPr marL="742950" lvl="1" indent="-285750">
              <a:buFont typeface="Courier New"/>
              <a:buChar char="o"/>
            </a:pPr>
            <a:r>
              <a:rPr lang="en-US">
                <a:ea typeface="Calibri"/>
                <a:cs typeface="Calibri"/>
              </a:rPr>
              <a:t>Course Instructor Assignment</a:t>
            </a:r>
          </a:p>
          <a:p>
            <a:pPr marL="742950" lvl="1" indent="-285750">
              <a:buFont typeface="Courier New"/>
              <a:buChar char="o"/>
            </a:pPr>
            <a:r>
              <a:rPr lang="en-US">
                <a:ea typeface="Calibri"/>
                <a:cs typeface="Calibri"/>
              </a:rPr>
              <a:t>Student Class Entry/Exit</a:t>
            </a:r>
          </a:p>
          <a:p>
            <a:pPr marL="285750" indent="-285750">
              <a:buFont typeface="Arial"/>
              <a:buChar char="•"/>
            </a:pPr>
            <a:r>
              <a:rPr lang="en-US">
                <a:ea typeface="Calibri"/>
                <a:cs typeface="Calibri"/>
              </a:rPr>
              <a:t>Data due </a:t>
            </a:r>
            <a:r>
              <a:rPr lang="en-US" b="1">
                <a:solidFill>
                  <a:srgbClr val="C00000"/>
                </a:solidFill>
                <a:ea typeface="Calibri"/>
                <a:cs typeface="Calibri"/>
              </a:rPr>
              <a:t>Thursday, March 6</a:t>
            </a: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1232915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26" y="176162"/>
            <a:ext cx="9169074" cy="1143000"/>
          </a:xfrm>
        </p:spPr>
        <p:txBody>
          <a:bodyPr>
            <a:normAutofit fontScale="90000"/>
          </a:bodyPr>
          <a:lstStyle/>
          <a:p>
            <a:pPr>
              <a:spcBef>
                <a:spcPts val="0"/>
              </a:spcBef>
            </a:pPr>
            <a:r>
              <a:rPr lang="en-US" sz="4000"/>
              <a:t>2024-2025</a:t>
            </a:r>
            <a:r>
              <a:rPr lang="en-US" sz="4900"/>
              <a:t> </a:t>
            </a:r>
            <a:r>
              <a:rPr lang="en-US" sz="4000"/>
              <a:t>BEDS Day Enrollment &amp; FRPL</a:t>
            </a:r>
            <a:br>
              <a:rPr lang="en-US" sz="4000"/>
            </a:br>
            <a:r>
              <a:rPr lang="en-US" sz="2700">
                <a:ea typeface="Cambria"/>
              </a:rPr>
              <a:t>(Districts &amp; Charters)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14</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8" name="Content Placeholder 7">
            <a:extLst>
              <a:ext uri="{FF2B5EF4-FFF2-40B4-BE49-F238E27FC236}">
                <a16:creationId xmlns:a16="http://schemas.microsoft.com/office/drawing/2014/main" id="{E06ABB9D-D76E-4A90-BDAB-BF155E7AE0EF}"/>
              </a:ext>
            </a:extLst>
          </p:cNvPr>
          <p:cNvSpPr>
            <a:spLocks noGrp="1"/>
          </p:cNvSpPr>
          <p:nvPr>
            <p:ph idx="1"/>
          </p:nvPr>
        </p:nvSpPr>
        <p:spPr>
          <a:xfrm>
            <a:off x="678269" y="1892595"/>
            <a:ext cx="10091331" cy="4508205"/>
          </a:xfrm>
        </p:spPr>
        <p:txBody>
          <a:bodyPr vert="horz" lIns="91440" tIns="45720" rIns="91440" bIns="45720" rtlCol="0" anchor="t">
            <a:normAutofit/>
          </a:bodyPr>
          <a:lstStyle/>
          <a:p>
            <a:pPr algn="l" rtl="0">
              <a:buChar char="•"/>
            </a:pPr>
            <a:r>
              <a:rPr lang="en-US" sz="2400" b="1">
                <a:latin typeface="Calibri"/>
              </a:rPr>
              <a:t>BEDS Day Enrollment Extract </a:t>
            </a:r>
            <a:r>
              <a:rPr lang="en-US" sz="2400">
                <a:latin typeface="Calibri"/>
              </a:rPr>
              <a:t>(SIRS 312, 313, 314, 316, 319) </a:t>
            </a:r>
          </a:p>
          <a:p>
            <a:pPr algn="l" rtl="0"/>
            <a:r>
              <a:rPr lang="en-US" sz="2400">
                <a:latin typeface="Calibri"/>
              </a:rPr>
              <a:t>Enrollment by grade, district of residence and supplemental enrollment counts are collected for calculating preliminary State Aid allocations </a:t>
            </a:r>
            <a:endParaRPr lang="en-US" sz="2400">
              <a:latin typeface="Calibri"/>
              <a:ea typeface="Calibri"/>
              <a:cs typeface="Calibri"/>
            </a:endParaRPr>
          </a:p>
          <a:p>
            <a:pPr algn="l" rtl="0"/>
            <a:r>
              <a:rPr lang="en-US" sz="2400" b="1">
                <a:latin typeface="Calibri"/>
              </a:rPr>
              <a:t>BEDS Day Free and Reduced Priced Lunch Extract </a:t>
            </a:r>
            <a:r>
              <a:rPr lang="en-US" sz="2400">
                <a:latin typeface="Calibri"/>
              </a:rPr>
              <a:t>(SIRS-323 and SIRS-327)</a:t>
            </a:r>
            <a:endParaRPr lang="en-US" sz="2400">
              <a:latin typeface="Calibri"/>
              <a:ea typeface="Calibri"/>
              <a:cs typeface="Calibri"/>
            </a:endParaRPr>
          </a:p>
          <a:p>
            <a:pPr lvl="1" algn="l" rtl="0">
              <a:buClr>
                <a:srgbClr val="726056"/>
              </a:buClr>
              <a:buFont typeface="Courier New" pitchFamily="34" charset="0"/>
              <a:buChar char="o"/>
            </a:pPr>
            <a:r>
              <a:rPr lang="en-US" sz="2200">
                <a:latin typeface="Calibri"/>
              </a:rPr>
              <a:t>Must be reported with 5817 – Free Lunch Program or 5806 – Reduced-Price Lunch Program</a:t>
            </a:r>
            <a:endParaRPr lang="en-US" sz="2200">
              <a:latin typeface="Calibri"/>
              <a:ea typeface="Calibri"/>
              <a:cs typeface="Calibri"/>
            </a:endParaRPr>
          </a:p>
          <a:p>
            <a:pPr lvl="1" algn="l" rtl="0">
              <a:buClr>
                <a:srgbClr val="726056"/>
              </a:buClr>
              <a:buFont typeface="Courier New" pitchFamily="34" charset="0"/>
              <a:buChar char="o"/>
            </a:pPr>
            <a:r>
              <a:rPr lang="en-US" sz="2200">
                <a:latin typeface="Calibri"/>
              </a:rPr>
              <a:t>All must have 0198 – Poverty-from low-income family</a:t>
            </a:r>
            <a:endParaRPr lang="en-US" sz="2200">
              <a:latin typeface="Calibri"/>
              <a:ea typeface="Calibri"/>
              <a:cs typeface="Calibri"/>
            </a:endParaRPr>
          </a:p>
          <a:p>
            <a:pPr algn="l" rtl="0"/>
            <a:r>
              <a:rPr lang="en-US" sz="2400" b="1">
                <a:latin typeface="Calibri"/>
              </a:rPr>
              <a:t>Data due</a:t>
            </a:r>
            <a:r>
              <a:rPr lang="en-US" sz="2400">
                <a:latin typeface="Calibri"/>
              </a:rPr>
              <a:t> </a:t>
            </a:r>
            <a:r>
              <a:rPr lang="en-US" sz="2400" b="1">
                <a:solidFill>
                  <a:srgbClr val="C00000"/>
                </a:solidFill>
                <a:latin typeface="Calibri"/>
              </a:rPr>
              <a:t>Thursday, March 13</a:t>
            </a:r>
            <a:endParaRPr lang="en-US"/>
          </a:p>
        </p:txBody>
      </p:sp>
    </p:spTree>
    <p:extLst>
      <p:ext uri="{BB962C8B-B14F-4D97-AF65-F5344CB8AC3E}">
        <p14:creationId xmlns:p14="http://schemas.microsoft.com/office/powerpoint/2010/main" val="126792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274638"/>
            <a:ext cx="9510712" cy="1143000"/>
          </a:xfrm>
        </p:spPr>
        <p:txBody>
          <a:bodyPr>
            <a:noAutofit/>
          </a:bodyPr>
          <a:lstStyle/>
          <a:p>
            <a:r>
              <a:rPr lang="en-US" sz="3600"/>
              <a:t>2024-2025 UPK Collection Opens </a:t>
            </a:r>
            <a:br>
              <a:rPr lang="en-US" sz="3600"/>
            </a:br>
            <a:r>
              <a:rPr lang="en-US" sz="2400"/>
              <a:t>(Districts)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15</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8" name="Content Placeholder 7"/>
          <p:cNvSpPr>
            <a:spLocks noGrp="1"/>
          </p:cNvSpPr>
          <p:nvPr>
            <p:ph idx="1"/>
          </p:nvPr>
        </p:nvSpPr>
        <p:spPr>
          <a:xfrm>
            <a:off x="601921" y="1710033"/>
            <a:ext cx="8999279" cy="4899874"/>
          </a:xfrm>
        </p:spPr>
        <p:txBody>
          <a:bodyPr vert="horz" lIns="91440" tIns="45720" rIns="91440" bIns="45720" rtlCol="0" anchor="t">
            <a:normAutofit lnSpcReduction="10000"/>
          </a:bodyPr>
          <a:lstStyle/>
          <a:p>
            <a:r>
              <a:rPr lang="en-US" sz="2400">
                <a:latin typeface="Calibri"/>
              </a:rPr>
              <a:t>The Office of Early Learning (OEL) will use the higher student count from 2 snapshot dates</a:t>
            </a:r>
            <a:endParaRPr lang="en-US"/>
          </a:p>
          <a:p>
            <a:pPr lvl="1">
              <a:buClr>
                <a:srgbClr val="726056"/>
              </a:buClr>
              <a:buFont typeface="Courier New" pitchFamily="34" charset="0"/>
              <a:buChar char="o"/>
            </a:pPr>
            <a:r>
              <a:rPr lang="en-US" sz="2200">
                <a:latin typeface="Calibri"/>
                <a:ea typeface="Calibri"/>
                <a:cs typeface="Calibri"/>
              </a:rPr>
              <a:t>BEDS Day snapshot date of </a:t>
            </a:r>
            <a:r>
              <a:rPr lang="en-US" sz="2200" b="1">
                <a:solidFill>
                  <a:srgbClr val="C00000"/>
                </a:solidFill>
                <a:latin typeface="Calibri"/>
                <a:ea typeface="Calibri"/>
                <a:cs typeface="Calibri"/>
              </a:rPr>
              <a:t>October 2, 2024</a:t>
            </a:r>
          </a:p>
          <a:p>
            <a:pPr lvl="1">
              <a:buClr>
                <a:srgbClr val="726056"/>
              </a:buClr>
              <a:buFont typeface="Courier New" pitchFamily="34" charset="0"/>
              <a:buChar char="o"/>
            </a:pPr>
            <a:r>
              <a:rPr lang="en-US" sz="2200">
                <a:latin typeface="Calibri"/>
              </a:rPr>
              <a:t>Snapshot date of </a:t>
            </a:r>
            <a:r>
              <a:rPr lang="en-US" sz="2200" b="1">
                <a:solidFill>
                  <a:srgbClr val="C00000"/>
                </a:solidFill>
                <a:latin typeface="Calibri"/>
              </a:rPr>
              <a:t>March 12, 2025</a:t>
            </a:r>
            <a:endParaRPr lang="en-US" sz="2200" b="1">
              <a:solidFill>
                <a:srgbClr val="C00000"/>
              </a:solidFill>
              <a:ea typeface="Calibri"/>
              <a:cs typeface="Calibri"/>
            </a:endParaRPr>
          </a:p>
          <a:p>
            <a:pPr algn="l" rtl="0"/>
            <a:r>
              <a:rPr lang="en-US" sz="2400">
                <a:latin typeface="Calibri"/>
              </a:rPr>
              <a:t>Data can be verified in </a:t>
            </a:r>
            <a:r>
              <a:rPr lang="en-US" sz="2400" b="1">
                <a:latin typeface="Calibri"/>
              </a:rPr>
              <a:t>SIRS-333</a:t>
            </a:r>
            <a:r>
              <a:rPr lang="en-US" sz="2400">
                <a:latin typeface="Calibri"/>
              </a:rPr>
              <a:t> Annual Pre-K Enrollment Summary Report in the Annual Outcomes folder in L2RPT</a:t>
            </a:r>
            <a:endParaRPr lang="en-US" sz="2400">
              <a:latin typeface="Calibri"/>
              <a:cs typeface="Calibri"/>
            </a:endParaRPr>
          </a:p>
          <a:p>
            <a:pPr lvl="1">
              <a:buClr>
                <a:srgbClr val="726056"/>
              </a:buClr>
              <a:buFont typeface="Courier New" pitchFamily="34" charset="0"/>
              <a:buChar char="o"/>
            </a:pPr>
            <a:r>
              <a:rPr lang="en-US" sz="2200">
                <a:cs typeface="Calibri"/>
              </a:rPr>
              <a:t>Allocation lists for 2024-2025 can be found here: </a:t>
            </a:r>
            <a:r>
              <a:rPr lang="en-US" sz="2200">
                <a:ea typeface="+mn-lt"/>
                <a:cs typeface="+mn-lt"/>
                <a:hlinkClick r:id="rId3"/>
              </a:rPr>
              <a:t>https://www.nysed.gov/early-learning/state-administered-prekindergarten-programs-allocations-and-financial-forms</a:t>
            </a:r>
          </a:p>
          <a:p>
            <a:pPr lvl="1">
              <a:buClr>
                <a:srgbClr val="726056"/>
              </a:buClr>
              <a:buFont typeface="Courier New" pitchFamily="34" charset="0"/>
              <a:buChar char="o"/>
            </a:pPr>
            <a:r>
              <a:rPr lang="en-US" sz="2200">
                <a:ea typeface="+mn-lt"/>
                <a:cs typeface="+mn-lt"/>
              </a:rPr>
              <a:t>Memo: </a:t>
            </a:r>
            <a:r>
              <a:rPr lang="en-US" sz="2200">
                <a:ea typeface="+mn-lt"/>
                <a:cs typeface="+mn-lt"/>
                <a:hlinkClick r:id="rId4"/>
              </a:rPr>
              <a:t>https://www.nysed.gov/memo/early-learning/2024-2025-sirs-prek-child-counts-memo</a:t>
            </a:r>
          </a:p>
          <a:p>
            <a:r>
              <a:rPr lang="en-US" sz="2400">
                <a:ea typeface="+mn-lt"/>
                <a:cs typeface="+mn-lt"/>
              </a:rPr>
              <a:t>Preliminary data due </a:t>
            </a:r>
            <a:r>
              <a:rPr lang="en-US" sz="2400" b="1">
                <a:solidFill>
                  <a:srgbClr val="C00000"/>
                </a:solidFill>
                <a:ea typeface="+mn-lt"/>
                <a:cs typeface="+mn-lt"/>
              </a:rPr>
              <a:t>Thursday, March 13</a:t>
            </a:r>
          </a:p>
          <a:p>
            <a:r>
              <a:rPr lang="en-US" sz="2400">
                <a:ea typeface="+mn-lt"/>
                <a:cs typeface="+mn-lt"/>
              </a:rPr>
              <a:t>Final UPK Counts data is due </a:t>
            </a:r>
            <a:r>
              <a:rPr lang="en-US" sz="2400" b="1">
                <a:solidFill>
                  <a:srgbClr val="C00000"/>
                </a:solidFill>
                <a:ea typeface="+mn-lt"/>
                <a:cs typeface="+mn-lt"/>
              </a:rPr>
              <a:t>Thursday, June 5</a:t>
            </a:r>
            <a:endParaRPr lang="en-US" sz="2400">
              <a:ea typeface="+mn-lt"/>
              <a:cs typeface="+mn-lt"/>
            </a:endParaRPr>
          </a:p>
          <a:p>
            <a:pPr marL="114300" indent="0">
              <a:buNone/>
            </a:pPr>
            <a:endParaRPr lang="en-US" sz="2400">
              <a:ea typeface="+mn-lt"/>
              <a:cs typeface="+mn-lt"/>
            </a:endParaRPr>
          </a:p>
        </p:txBody>
      </p:sp>
    </p:spTree>
    <p:extLst>
      <p:ext uri="{BB962C8B-B14F-4D97-AF65-F5344CB8AC3E}">
        <p14:creationId xmlns:p14="http://schemas.microsoft.com/office/powerpoint/2010/main" val="406699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94650-72DE-CB26-26CB-16DBF3A26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2B5FA-81C8-6BF8-127B-84DF74AD748E}"/>
              </a:ext>
            </a:extLst>
          </p:cNvPr>
          <p:cNvSpPr>
            <a:spLocks noGrp="1"/>
          </p:cNvSpPr>
          <p:nvPr>
            <p:ph type="title"/>
          </p:nvPr>
        </p:nvSpPr>
        <p:spPr>
          <a:xfrm>
            <a:off x="471488" y="274638"/>
            <a:ext cx="9510712" cy="1143000"/>
          </a:xfrm>
        </p:spPr>
        <p:txBody>
          <a:bodyPr>
            <a:noAutofit/>
          </a:bodyPr>
          <a:lstStyle/>
          <a:p>
            <a:r>
              <a:rPr lang="en-US" sz="3600"/>
              <a:t>2024-2025 Liberty Partnership Programs</a:t>
            </a:r>
            <a:br>
              <a:rPr lang="en-US" sz="3600"/>
            </a:br>
            <a:r>
              <a:rPr lang="en-US" sz="2400"/>
              <a:t>(Districts)</a:t>
            </a:r>
          </a:p>
        </p:txBody>
      </p:sp>
      <p:sp>
        <p:nvSpPr>
          <p:cNvPr id="4" name="Slide Number Placeholder 3">
            <a:extLst>
              <a:ext uri="{FF2B5EF4-FFF2-40B4-BE49-F238E27FC236}">
                <a16:creationId xmlns:a16="http://schemas.microsoft.com/office/drawing/2014/main" id="{D138D892-393D-5839-3E9B-BFF6F513C139}"/>
              </a:ext>
            </a:extLst>
          </p:cNvPr>
          <p:cNvSpPr>
            <a:spLocks noGrp="1"/>
          </p:cNvSpPr>
          <p:nvPr>
            <p:ph type="sldNum" sz="quarter" idx="12"/>
          </p:nvPr>
        </p:nvSpPr>
        <p:spPr/>
        <p:txBody>
          <a:bodyPr/>
          <a:lstStyle/>
          <a:p>
            <a:fld id="{38BC901B-B5E4-4A47-8F67-5F155DBF4CDE}" type="slidenum">
              <a:rPr lang="en-US" smtClean="0"/>
              <a:pPr/>
              <a:t>16</a:t>
            </a:fld>
            <a:endParaRPr lang="en-US"/>
          </a:p>
        </p:txBody>
      </p:sp>
      <p:sp>
        <p:nvSpPr>
          <p:cNvPr id="8" name="Content Placeholder 7">
            <a:extLst>
              <a:ext uri="{FF2B5EF4-FFF2-40B4-BE49-F238E27FC236}">
                <a16:creationId xmlns:a16="http://schemas.microsoft.com/office/drawing/2014/main" id="{8EBD7E5E-A55F-6EE0-8BDB-74976AE97139}"/>
              </a:ext>
            </a:extLst>
          </p:cNvPr>
          <p:cNvSpPr>
            <a:spLocks noGrp="1"/>
          </p:cNvSpPr>
          <p:nvPr>
            <p:ph idx="1"/>
          </p:nvPr>
        </p:nvSpPr>
        <p:spPr>
          <a:xfrm>
            <a:off x="619642" y="1718894"/>
            <a:ext cx="8981558" cy="4846711"/>
          </a:xfrm>
        </p:spPr>
        <p:txBody>
          <a:bodyPr vert="horz" lIns="91440" tIns="45720" rIns="91440" bIns="45720" rtlCol="0" anchor="t">
            <a:normAutofit/>
          </a:bodyPr>
          <a:lstStyle/>
          <a:p>
            <a:r>
              <a:rPr lang="en-US" sz="2800">
                <a:latin typeface="Calibri"/>
              </a:rPr>
              <a:t>Under Higher Education Programs in SIRS and Level 0</a:t>
            </a:r>
            <a:endParaRPr lang="en-US" sz="2800">
              <a:latin typeface="Calibri"/>
              <a:ea typeface="Calibri"/>
              <a:cs typeface="Calibri"/>
            </a:endParaRPr>
          </a:p>
          <a:p>
            <a:r>
              <a:rPr lang="en-US" sz="2800">
                <a:latin typeface="Calibri"/>
              </a:rPr>
              <a:t>Liberty Partnership Program Service Code: 4004</a:t>
            </a:r>
            <a:endParaRPr lang="en-US" sz="2800">
              <a:solidFill>
                <a:srgbClr val="000000"/>
              </a:solidFill>
              <a:ea typeface="Calibri"/>
              <a:cs typeface="Calibri"/>
            </a:endParaRPr>
          </a:p>
          <a:p>
            <a:r>
              <a:rPr lang="en-US" sz="2800">
                <a:latin typeface="Calibri"/>
              </a:rPr>
              <a:t>Data can be verified in </a:t>
            </a:r>
            <a:r>
              <a:rPr lang="en-US" sz="2800" b="1">
                <a:latin typeface="Calibri"/>
              </a:rPr>
              <a:t>SIRS-401 Reasonableness Report</a:t>
            </a:r>
            <a:endParaRPr lang="en-US" sz="2800">
              <a:latin typeface="Calibri"/>
              <a:ea typeface="Calibri"/>
              <a:cs typeface="Calibri"/>
            </a:endParaRPr>
          </a:p>
          <a:p>
            <a:r>
              <a:rPr lang="en-US" sz="2800">
                <a:ea typeface="+mn-lt"/>
                <a:cs typeface="+mn-lt"/>
              </a:rPr>
              <a:t>Data is due </a:t>
            </a:r>
            <a:r>
              <a:rPr lang="en-US" sz="2800" b="1">
                <a:solidFill>
                  <a:srgbClr val="C00000"/>
                </a:solidFill>
                <a:ea typeface="+mn-lt"/>
                <a:cs typeface="+mn-lt"/>
              </a:rPr>
              <a:t>Thursday, March 13</a:t>
            </a:r>
            <a:endParaRPr lang="en-US" sz="2800">
              <a:ea typeface="+mn-lt"/>
              <a:cs typeface="+mn-lt"/>
            </a:endParaRPr>
          </a:p>
        </p:txBody>
      </p:sp>
    </p:spTree>
    <p:extLst>
      <p:ext uri="{BB962C8B-B14F-4D97-AF65-F5344CB8AC3E}">
        <p14:creationId xmlns:p14="http://schemas.microsoft.com/office/powerpoint/2010/main" val="2289453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274638"/>
            <a:ext cx="9542462" cy="1143000"/>
          </a:xfrm>
        </p:spPr>
        <p:txBody>
          <a:bodyPr>
            <a:noAutofit/>
          </a:bodyPr>
          <a:lstStyle/>
          <a:p>
            <a:r>
              <a:rPr lang="en-US" sz="3600"/>
              <a:t>2024-2025 Out of Certification Extract</a:t>
            </a:r>
            <a:br>
              <a:rPr lang="en-US" sz="3600"/>
            </a:br>
            <a:r>
              <a:rPr lang="en-US" sz="2400">
                <a:ea typeface="Cambria"/>
              </a:rPr>
              <a:t>(Districts, Charters, &amp; BOCES)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17</a:t>
            </a:fld>
            <a:endParaRPr lang="en-US"/>
          </a:p>
        </p:txBody>
      </p:sp>
      <p:sp>
        <p:nvSpPr>
          <p:cNvPr id="5" name="Content Placeholder 4">
            <a:extLst>
              <a:ext uri="{FF2B5EF4-FFF2-40B4-BE49-F238E27FC236}">
                <a16:creationId xmlns:a16="http://schemas.microsoft.com/office/drawing/2014/main" id="{572D88A7-32D5-4D32-BE12-035D8BB4D373}"/>
              </a:ext>
            </a:extLst>
          </p:cNvPr>
          <p:cNvSpPr>
            <a:spLocks noGrp="1"/>
          </p:cNvSpPr>
          <p:nvPr>
            <p:ph idx="1"/>
          </p:nvPr>
        </p:nvSpPr>
        <p:spPr>
          <a:xfrm>
            <a:off x="577740" y="1573619"/>
            <a:ext cx="10463650" cy="4982530"/>
          </a:xfrm>
        </p:spPr>
        <p:txBody>
          <a:bodyPr vert="horz" lIns="91440" tIns="45720" rIns="91440" bIns="45720" rtlCol="0" anchor="t">
            <a:noAutofit/>
          </a:bodyPr>
          <a:lstStyle/>
          <a:p>
            <a:r>
              <a:rPr lang="en-US" sz="2000" dirty="0">
                <a:latin typeface="Calibri"/>
              </a:rPr>
              <a:t>Data collected for Official State teacher certification match &amp; appears in NYS Report Card</a:t>
            </a:r>
            <a:endParaRPr lang="en-US" sz="2000" dirty="0">
              <a:latin typeface="Calibri"/>
              <a:cs typeface="Calibri"/>
            </a:endParaRPr>
          </a:p>
          <a:p>
            <a:pPr>
              <a:buClr>
                <a:srgbClr val="AD0101"/>
              </a:buClr>
            </a:pPr>
            <a:r>
              <a:rPr lang="en-US" sz="2000" b="1" dirty="0">
                <a:latin typeface="Calibri"/>
              </a:rPr>
              <a:t>SIRS Templates</a:t>
            </a:r>
            <a:r>
              <a:rPr lang="en-US" sz="2000" dirty="0">
                <a:latin typeface="Calibri"/>
              </a:rPr>
              <a:t>:</a:t>
            </a:r>
            <a:endParaRPr lang="en-US" sz="2000" dirty="0">
              <a:latin typeface="Calibri"/>
              <a:cs typeface="Calibri"/>
            </a:endParaRPr>
          </a:p>
          <a:p>
            <a:pPr lvl="1"/>
            <a:r>
              <a:rPr lang="en-US" sz="1800" dirty="0">
                <a:latin typeface="Calibri"/>
              </a:rPr>
              <a:t>Staff Snapshot</a:t>
            </a:r>
            <a:endParaRPr lang="en-US" sz="1800" dirty="0">
              <a:latin typeface="Calibri"/>
              <a:cs typeface="Calibri"/>
            </a:endParaRPr>
          </a:p>
          <a:p>
            <a:pPr lvl="1"/>
            <a:r>
              <a:rPr lang="en-US" sz="1800" dirty="0">
                <a:latin typeface="Calibri"/>
              </a:rPr>
              <a:t>Course Instructor Assignment (CIA) – teaching assignment</a:t>
            </a:r>
            <a:endParaRPr lang="en-US" sz="1800" dirty="0">
              <a:latin typeface="Calibri"/>
              <a:cs typeface="Calibri"/>
            </a:endParaRPr>
          </a:p>
          <a:p>
            <a:pPr lvl="1"/>
            <a:r>
              <a:rPr lang="en-US" sz="1800" dirty="0">
                <a:latin typeface="Calibri"/>
              </a:rPr>
              <a:t>Student Class Entry/Exit (SCEE) – roster</a:t>
            </a:r>
            <a:endParaRPr lang="en-US" sz="1800" dirty="0">
              <a:latin typeface="Calibri"/>
              <a:cs typeface="Calibri"/>
            </a:endParaRPr>
          </a:p>
          <a:p>
            <a:pPr>
              <a:buClr>
                <a:srgbClr val="AD0101"/>
              </a:buClr>
            </a:pPr>
            <a:r>
              <a:rPr lang="en-US" sz="2000" b="1" dirty="0">
                <a:latin typeface="Calibri"/>
              </a:rPr>
              <a:t>L2RPT Verification: </a:t>
            </a:r>
            <a:endParaRPr lang="en-US" sz="2000" b="1" dirty="0">
              <a:latin typeface="Calibri"/>
              <a:cs typeface="Calibri"/>
            </a:endParaRPr>
          </a:p>
          <a:p>
            <a:pPr lvl="1"/>
            <a:r>
              <a:rPr lang="en-US" sz="1800" dirty="0">
                <a:latin typeface="Calibri"/>
                <a:cs typeface="Calibri"/>
              </a:rPr>
              <a:t>SIRS-320 Staff Snapshot</a:t>
            </a:r>
            <a:endParaRPr lang="en-US" sz="1800" dirty="0">
              <a:latin typeface="Calibri"/>
              <a:ea typeface="Calibri"/>
              <a:cs typeface="Calibri"/>
            </a:endParaRPr>
          </a:p>
          <a:p>
            <a:pPr lvl="1"/>
            <a:r>
              <a:rPr lang="en-US" sz="1800" dirty="0">
                <a:latin typeface="Calibri"/>
              </a:rPr>
              <a:t>SIRS-330 Student Class/Course Instructor Summary</a:t>
            </a:r>
            <a:endParaRPr lang="en-US" sz="1800" dirty="0">
              <a:latin typeface="Calibri"/>
              <a:cs typeface="Calibri"/>
            </a:endParaRPr>
          </a:p>
          <a:p>
            <a:pPr lvl="1"/>
            <a:r>
              <a:rPr lang="en-US" sz="1800" dirty="0">
                <a:latin typeface="Calibri"/>
              </a:rPr>
              <a:t>SIRS-328 Out of Certification and SIRS-329 Staff Certification Reports to review teaching assignments</a:t>
            </a:r>
            <a:endParaRPr lang="en-US" sz="1800" dirty="0">
              <a:latin typeface="Calibri"/>
              <a:cs typeface="Calibri"/>
            </a:endParaRPr>
          </a:p>
          <a:p>
            <a:pPr>
              <a:buClr>
                <a:srgbClr val="AD0101"/>
              </a:buClr>
            </a:pPr>
            <a:r>
              <a:rPr lang="en-US" sz="2000" b="1" dirty="0">
                <a:latin typeface="Calibri"/>
              </a:rPr>
              <a:t>Resources:</a:t>
            </a:r>
            <a:endParaRPr lang="en-US" sz="2000" b="1" dirty="0">
              <a:latin typeface="Calibri"/>
              <a:cs typeface="Calibri"/>
            </a:endParaRPr>
          </a:p>
          <a:p>
            <a:pPr lvl="1"/>
            <a:r>
              <a:rPr lang="en-US" sz="1800" dirty="0">
                <a:latin typeface="Calibri"/>
              </a:rPr>
              <a:t>2024-2025 Teacher Course to Certification Crosswalk (IRS Portal): maps each course to all certification areas that are approved to teach that course</a:t>
            </a:r>
            <a:endParaRPr lang="en-US" sz="1800" dirty="0">
              <a:latin typeface="Calibri"/>
              <a:cs typeface="Calibri"/>
            </a:endParaRPr>
          </a:p>
          <a:p>
            <a:pPr lvl="1"/>
            <a:r>
              <a:rPr lang="en-US" sz="1800" dirty="0">
                <a:latin typeface="Calibri"/>
              </a:rPr>
              <a:t>NYS Comprehensive Course Catalog (</a:t>
            </a:r>
            <a:r>
              <a:rPr lang="en-US" sz="1800" dirty="0">
                <a:latin typeface="Calibri"/>
                <a:hlinkClick r:id="rId3">
                  <a:extLst>
                    <a:ext uri="{A12FA001-AC4F-418D-AE19-62706E023703}">
                      <ahyp:hlinkClr xmlns:ahyp="http://schemas.microsoft.com/office/drawing/2018/hyperlinkcolor" val="tx"/>
                    </a:ext>
                  </a:extLst>
                </a:hlinkClick>
              </a:rPr>
              <a:t>http://www.p12.nysed.gov/irs/courseCatalog/</a:t>
            </a:r>
            <a:r>
              <a:rPr lang="en-US" sz="1800" dirty="0">
                <a:latin typeface="Calibri"/>
              </a:rPr>
              <a:t>): contains a list of state courses along with their state course code and brief description</a:t>
            </a:r>
            <a:endParaRPr lang="en-US" sz="1800" dirty="0">
              <a:solidFill>
                <a:srgbClr val="000000"/>
              </a:solidFill>
              <a:latin typeface="Calibri"/>
              <a:cs typeface="Calibri"/>
            </a:endParaRPr>
          </a:p>
          <a:p>
            <a:pPr>
              <a:buClr>
                <a:srgbClr val="AD0101"/>
              </a:buClr>
            </a:pPr>
            <a:r>
              <a:rPr lang="en-US" sz="2000" dirty="0">
                <a:latin typeface="Calibri"/>
              </a:rPr>
              <a:t>Final Teacher Out of Certification data due </a:t>
            </a:r>
            <a:r>
              <a:rPr lang="en-US" sz="2000" b="1" dirty="0">
                <a:solidFill>
                  <a:schemeClr val="accent1"/>
                </a:solidFill>
                <a:latin typeface="Calibri"/>
              </a:rPr>
              <a:t>Thursday, May 15</a:t>
            </a:r>
            <a:endParaRPr lang="en-US" sz="2000" b="1" dirty="0">
              <a:solidFill>
                <a:schemeClr val="accent1"/>
              </a:solidFill>
              <a:latin typeface="Calibri"/>
              <a:cs typeface="Calibri"/>
            </a:endParaRPr>
          </a:p>
          <a:p>
            <a:endParaRPr lang="en-US" sz="1800" dirty="0">
              <a:solidFill>
                <a:srgbClr val="000000"/>
              </a:solidFill>
              <a:latin typeface="Calibri"/>
              <a:cs typeface="Calibri"/>
            </a:endParaRPr>
          </a:p>
        </p:txBody>
      </p:sp>
    </p:spTree>
    <p:extLst>
      <p:ext uri="{BB962C8B-B14F-4D97-AF65-F5344CB8AC3E}">
        <p14:creationId xmlns:p14="http://schemas.microsoft.com/office/powerpoint/2010/main" val="434248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274638"/>
            <a:ext cx="9542462" cy="1143000"/>
          </a:xfrm>
        </p:spPr>
        <p:txBody>
          <a:bodyPr>
            <a:noAutofit/>
          </a:bodyPr>
          <a:lstStyle/>
          <a:p>
            <a:r>
              <a:rPr lang="en-US" sz="3600"/>
              <a:t>CIA/SCEE and Student Daily Attendance</a:t>
            </a:r>
            <a:br>
              <a:rPr lang="en-US" sz="3600"/>
            </a:br>
            <a:r>
              <a:rPr lang="en-US" sz="2400">
                <a:ea typeface="Cambria"/>
              </a:rPr>
              <a:t>(Districts, Charters, &amp; BOCES)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18</a:t>
            </a:fld>
            <a:endParaRPr lang="en-US"/>
          </a:p>
        </p:txBody>
      </p:sp>
      <p:sp>
        <p:nvSpPr>
          <p:cNvPr id="5" name="Content Placeholder 4">
            <a:extLst>
              <a:ext uri="{FF2B5EF4-FFF2-40B4-BE49-F238E27FC236}">
                <a16:creationId xmlns:a16="http://schemas.microsoft.com/office/drawing/2014/main" id="{572D88A7-32D5-4D32-BE12-035D8BB4D373}"/>
              </a:ext>
            </a:extLst>
          </p:cNvPr>
          <p:cNvSpPr>
            <a:spLocks noGrp="1"/>
          </p:cNvSpPr>
          <p:nvPr>
            <p:ph idx="1"/>
          </p:nvPr>
        </p:nvSpPr>
        <p:spPr>
          <a:xfrm>
            <a:off x="681947" y="1552988"/>
            <a:ext cx="9175007" cy="4981053"/>
          </a:xfrm>
        </p:spPr>
        <p:txBody>
          <a:bodyPr vert="horz" lIns="91440" tIns="45720" rIns="91440" bIns="45720" rtlCol="0" anchor="t">
            <a:noAutofit/>
          </a:bodyPr>
          <a:lstStyle/>
          <a:p>
            <a:r>
              <a:rPr lang="en-US" sz="2000">
                <a:latin typeface="Calibri"/>
                <a:cs typeface="Calibri"/>
              </a:rPr>
              <a:t>Data collected by Office of Accountability for student growth purposes</a:t>
            </a:r>
          </a:p>
          <a:p>
            <a:pPr>
              <a:buClr>
                <a:srgbClr val="AD0101"/>
              </a:buClr>
            </a:pPr>
            <a:r>
              <a:rPr lang="en-US" sz="2000" b="1">
                <a:latin typeface="Calibri"/>
                <a:cs typeface="Calibri"/>
              </a:rPr>
              <a:t>SIRS Templates:</a:t>
            </a:r>
            <a:endParaRPr lang="en-US" sz="2000" b="1">
              <a:solidFill>
                <a:srgbClr val="808080"/>
              </a:solidFill>
              <a:latin typeface="Calibri"/>
              <a:cs typeface="Calibri"/>
            </a:endParaRPr>
          </a:p>
          <a:p>
            <a:pPr lvl="1"/>
            <a:r>
              <a:rPr lang="en-US">
                <a:latin typeface="Calibri"/>
                <a:cs typeface="Calibri"/>
              </a:rPr>
              <a:t>Staff Snapshot</a:t>
            </a:r>
            <a:endParaRPr lang="en-US">
              <a:solidFill>
                <a:srgbClr val="808080"/>
              </a:solidFill>
              <a:latin typeface="Calibri"/>
              <a:cs typeface="Calibri"/>
            </a:endParaRPr>
          </a:p>
          <a:p>
            <a:pPr lvl="1"/>
            <a:r>
              <a:rPr lang="en-US">
                <a:latin typeface="Calibri"/>
                <a:cs typeface="Calibri"/>
              </a:rPr>
              <a:t>Course Instructor Assignment (CIA) – teaching assignment</a:t>
            </a:r>
            <a:endParaRPr lang="en-US">
              <a:solidFill>
                <a:srgbClr val="808080"/>
              </a:solidFill>
              <a:latin typeface="Calibri"/>
              <a:cs typeface="Calibri"/>
            </a:endParaRPr>
          </a:p>
          <a:p>
            <a:pPr lvl="1"/>
            <a:r>
              <a:rPr lang="en-US">
                <a:latin typeface="Calibri"/>
                <a:cs typeface="Calibri"/>
              </a:rPr>
              <a:t>Student Class Entry/Exit (SCEE) – roster</a:t>
            </a:r>
            <a:endParaRPr lang="en-US">
              <a:cs typeface="Calibri"/>
            </a:endParaRPr>
          </a:p>
          <a:p>
            <a:pPr lvl="1">
              <a:buClr>
                <a:srgbClr val="726056"/>
              </a:buClr>
            </a:pPr>
            <a:r>
              <a:rPr lang="en-US">
                <a:latin typeface="Calibri"/>
                <a:cs typeface="Calibri"/>
              </a:rPr>
              <a:t>Student Daily Attendance through </a:t>
            </a:r>
            <a:r>
              <a:rPr lang="en-US" b="1">
                <a:solidFill>
                  <a:srgbClr val="C00000"/>
                </a:solidFill>
                <a:latin typeface="Calibri"/>
                <a:cs typeface="Calibri"/>
              </a:rPr>
              <a:t>May 2</a:t>
            </a:r>
            <a:endParaRPr lang="en-US" b="1">
              <a:solidFill>
                <a:srgbClr val="C00000"/>
              </a:solidFill>
              <a:latin typeface="Calibri"/>
              <a:ea typeface="Calibri"/>
              <a:cs typeface="Calibri"/>
            </a:endParaRPr>
          </a:p>
          <a:p>
            <a:r>
              <a:rPr lang="en-US" sz="2000" b="1">
                <a:latin typeface="Calibri"/>
              </a:rPr>
              <a:t>L2RPT Verification: </a:t>
            </a:r>
            <a:endParaRPr lang="en-US" sz="2000" b="1">
              <a:solidFill>
                <a:srgbClr val="808080"/>
              </a:solidFill>
              <a:latin typeface="Calibri"/>
            </a:endParaRPr>
          </a:p>
          <a:p>
            <a:pPr lvl="1"/>
            <a:r>
              <a:rPr lang="en-US">
                <a:latin typeface="Calibri"/>
              </a:rPr>
              <a:t>SIRS-320 Staff Snapshot</a:t>
            </a:r>
            <a:endParaRPr lang="en-US">
              <a:solidFill>
                <a:srgbClr val="808080"/>
              </a:solidFill>
              <a:latin typeface="Calibri"/>
              <a:cs typeface="Calibri"/>
            </a:endParaRPr>
          </a:p>
          <a:p>
            <a:pPr lvl="1"/>
            <a:r>
              <a:rPr lang="en-US">
                <a:latin typeface="Calibri"/>
              </a:rPr>
              <a:t>SIRS-330 Student Class/Course Instructor Summary</a:t>
            </a:r>
            <a:endParaRPr lang="en-US">
              <a:cs typeface="Calibri"/>
            </a:endParaRPr>
          </a:p>
          <a:p>
            <a:pPr lvl="1"/>
            <a:r>
              <a:rPr lang="en-US">
                <a:latin typeface="Calibri"/>
                <a:cs typeface="Calibri"/>
              </a:rPr>
              <a:t>SIRS-360 Student Attendance Summary Report</a:t>
            </a:r>
            <a:endParaRPr lang="en-US">
              <a:latin typeface="Calibri"/>
              <a:ea typeface="Calibri"/>
              <a:cs typeface="Calibri"/>
            </a:endParaRPr>
          </a:p>
          <a:p>
            <a:pPr lvl="1"/>
            <a:r>
              <a:rPr lang="en-US">
                <a:latin typeface="Calibri"/>
                <a:cs typeface="Calibri"/>
              </a:rPr>
              <a:t>SIRS-371 Student Attendance Count Report</a:t>
            </a:r>
            <a:endParaRPr lang="en-US">
              <a:latin typeface="Calibri"/>
              <a:ea typeface="Calibri"/>
              <a:cs typeface="Calibri"/>
            </a:endParaRPr>
          </a:p>
          <a:p>
            <a:pPr lvl="1"/>
            <a:r>
              <a:rPr lang="en-US">
                <a:latin typeface="Calibri"/>
                <a:cs typeface="Calibri"/>
              </a:rPr>
              <a:t>SIRS-375 Student Attendance Count (by District) Report</a:t>
            </a:r>
            <a:endParaRPr lang="en-US">
              <a:latin typeface="Calibri"/>
              <a:ea typeface="Calibri"/>
              <a:cs typeface="Calibri"/>
            </a:endParaRPr>
          </a:p>
          <a:p>
            <a:r>
              <a:rPr lang="en-US" sz="2000">
                <a:latin typeface="Calibri"/>
              </a:rPr>
              <a:t>Data due </a:t>
            </a:r>
            <a:r>
              <a:rPr lang="en-US" sz="2000" b="1">
                <a:solidFill>
                  <a:srgbClr val="C00000"/>
                </a:solidFill>
                <a:latin typeface="Calibri"/>
              </a:rPr>
              <a:t>Thursday, May 15</a:t>
            </a:r>
            <a:endParaRPr lang="en-US" sz="2000" b="1">
              <a:ea typeface="Calibri"/>
              <a:cs typeface="Calibri"/>
            </a:endParaRPr>
          </a:p>
        </p:txBody>
      </p:sp>
    </p:spTree>
    <p:extLst>
      <p:ext uri="{BB962C8B-B14F-4D97-AF65-F5344CB8AC3E}">
        <p14:creationId xmlns:p14="http://schemas.microsoft.com/office/powerpoint/2010/main" val="997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1AA80-0003-D4E4-616A-3AC7E370F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B2632-3135-D388-3BDB-1F02D604AB11}"/>
              </a:ext>
            </a:extLst>
          </p:cNvPr>
          <p:cNvSpPr>
            <a:spLocks noGrp="1"/>
          </p:cNvSpPr>
          <p:nvPr>
            <p:ph type="title"/>
          </p:nvPr>
        </p:nvSpPr>
        <p:spPr>
          <a:xfrm>
            <a:off x="439738" y="274638"/>
            <a:ext cx="9542462" cy="1143000"/>
          </a:xfrm>
        </p:spPr>
        <p:txBody>
          <a:bodyPr>
            <a:noAutofit/>
          </a:bodyPr>
          <a:lstStyle/>
          <a:p>
            <a:r>
              <a:rPr lang="en-US" sz="3600"/>
              <a:t>Summer EBT 2025 Benefits</a:t>
            </a:r>
            <a:br>
              <a:rPr lang="en-US" sz="3600"/>
            </a:br>
            <a:r>
              <a:rPr lang="en-US" sz="2400">
                <a:ea typeface="Cambria"/>
              </a:rPr>
              <a:t>(Districts &amp; Charters)</a:t>
            </a:r>
            <a:endParaRPr lang="en-US"/>
          </a:p>
        </p:txBody>
      </p:sp>
      <p:sp>
        <p:nvSpPr>
          <p:cNvPr id="4" name="Slide Number Placeholder 3">
            <a:extLst>
              <a:ext uri="{FF2B5EF4-FFF2-40B4-BE49-F238E27FC236}">
                <a16:creationId xmlns:a16="http://schemas.microsoft.com/office/drawing/2014/main" id="{13077FC9-9D29-BC68-DD79-32D965E3CD3C}"/>
              </a:ext>
            </a:extLst>
          </p:cNvPr>
          <p:cNvSpPr>
            <a:spLocks noGrp="1"/>
          </p:cNvSpPr>
          <p:nvPr>
            <p:ph type="sldNum" sz="quarter" idx="12"/>
          </p:nvPr>
        </p:nvSpPr>
        <p:spPr/>
        <p:txBody>
          <a:bodyPr/>
          <a:lstStyle/>
          <a:p>
            <a:fld id="{38BC901B-B5E4-4A47-8F67-5F155DBF4CDE}" type="slidenum">
              <a:rPr lang="en-US" smtClean="0"/>
              <a:pPr/>
              <a:t>19</a:t>
            </a:fld>
            <a:endParaRPr lang="en-US"/>
          </a:p>
        </p:txBody>
      </p:sp>
      <p:sp>
        <p:nvSpPr>
          <p:cNvPr id="6" name="Content Placeholder 4">
            <a:extLst>
              <a:ext uri="{FF2B5EF4-FFF2-40B4-BE49-F238E27FC236}">
                <a16:creationId xmlns:a16="http://schemas.microsoft.com/office/drawing/2014/main" id="{857118B8-B3B1-D4BC-844A-861E83B58A61}"/>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5" name="Content Placeholder 4">
            <a:extLst>
              <a:ext uri="{FF2B5EF4-FFF2-40B4-BE49-F238E27FC236}">
                <a16:creationId xmlns:a16="http://schemas.microsoft.com/office/drawing/2014/main" id="{AB656FB2-5A89-F84B-3BE7-FFBEBF8E1A8A}"/>
              </a:ext>
            </a:extLst>
          </p:cNvPr>
          <p:cNvSpPr>
            <a:spLocks noGrp="1"/>
          </p:cNvSpPr>
          <p:nvPr>
            <p:ph idx="1"/>
          </p:nvPr>
        </p:nvSpPr>
        <p:spPr>
          <a:xfrm>
            <a:off x="681947" y="1606150"/>
            <a:ext cx="9175007" cy="4981053"/>
          </a:xfrm>
        </p:spPr>
        <p:txBody>
          <a:bodyPr vert="horz" lIns="91440" tIns="45720" rIns="91440" bIns="45720" rtlCol="0" anchor="t">
            <a:noAutofit/>
          </a:bodyPr>
          <a:lstStyle/>
          <a:p>
            <a:pPr>
              <a:buClr>
                <a:srgbClr val="AD0101"/>
              </a:buClr>
            </a:pPr>
            <a:r>
              <a:rPr lang="en-US" sz="2000" b="1">
                <a:latin typeface="Calibri"/>
                <a:cs typeface="Calibri"/>
              </a:rPr>
              <a:t>SIRS Templates:</a:t>
            </a:r>
            <a:endParaRPr lang="en-US" sz="2000" b="1">
              <a:solidFill>
                <a:srgbClr val="808080"/>
              </a:solidFill>
              <a:latin typeface="Calibri"/>
              <a:cs typeface="Calibri"/>
            </a:endParaRPr>
          </a:p>
          <a:p>
            <a:pPr lvl="1"/>
            <a:r>
              <a:rPr lang="en-US">
                <a:latin typeface="Calibri"/>
                <a:cs typeface="Calibri"/>
              </a:rPr>
              <a:t>Student Lite: Demographic</a:t>
            </a:r>
            <a:endParaRPr lang="en-US">
              <a:solidFill>
                <a:srgbClr val="808080"/>
              </a:solidFill>
              <a:latin typeface="Calibri"/>
              <a:cs typeface="Calibri"/>
            </a:endParaRPr>
          </a:p>
          <a:p>
            <a:pPr lvl="1"/>
            <a:r>
              <a:rPr lang="en-US">
                <a:solidFill>
                  <a:srgbClr val="000000"/>
                </a:solidFill>
                <a:latin typeface="Calibri"/>
                <a:ea typeface="Calibri"/>
                <a:cs typeface="Calibri"/>
              </a:rPr>
              <a:t>School Entry/Exit: Enrollment</a:t>
            </a:r>
          </a:p>
          <a:p>
            <a:pPr lvl="1"/>
            <a:r>
              <a:rPr lang="en-US">
                <a:latin typeface="Calibri"/>
                <a:cs typeface="Calibri"/>
              </a:rPr>
              <a:t>Program Fact: FRPL, homeless &amp; foster care</a:t>
            </a:r>
            <a:endParaRPr lang="en-US">
              <a:ea typeface="Calibri"/>
              <a:cs typeface="Calibri"/>
            </a:endParaRPr>
          </a:p>
          <a:p>
            <a:r>
              <a:rPr lang="en-US" sz="2000" b="1">
                <a:latin typeface="Calibri"/>
              </a:rPr>
              <a:t>Verification: </a:t>
            </a:r>
            <a:endParaRPr lang="en-US" sz="2000" b="1">
              <a:solidFill>
                <a:srgbClr val="808080"/>
              </a:solidFill>
              <a:latin typeface="Calibri"/>
            </a:endParaRPr>
          </a:p>
          <a:p>
            <a:pPr lvl="1"/>
            <a:r>
              <a:rPr lang="en-US">
                <a:solidFill>
                  <a:srgbClr val="000000"/>
                </a:solidFill>
                <a:latin typeface="Calibri"/>
                <a:ea typeface="Calibri"/>
                <a:cs typeface="Calibri"/>
              </a:rPr>
              <a:t>Verify student guardians and home address are accurate</a:t>
            </a:r>
          </a:p>
          <a:p>
            <a:pPr lvl="1"/>
            <a:r>
              <a:rPr lang="en-US">
                <a:latin typeface="Calibri"/>
              </a:rPr>
              <a:t>SIRS-401 Reasonableness report</a:t>
            </a:r>
            <a:endParaRPr lang="en-US">
              <a:cs typeface="Calibri"/>
            </a:endParaRPr>
          </a:p>
          <a:p>
            <a:pPr lvl="2">
              <a:buClr>
                <a:srgbClr val="AC956E"/>
              </a:buClr>
              <a:buFont typeface="Wingdings" pitchFamily="34" charset="0"/>
              <a:buChar char="§"/>
            </a:pPr>
            <a:r>
              <a:rPr lang="en-US">
                <a:latin typeface="Calibri"/>
                <a:ea typeface="Calibri"/>
                <a:cs typeface="Calibri"/>
              </a:rPr>
              <a:t>FRPL</a:t>
            </a:r>
            <a:endParaRPr lang="en-US">
              <a:latin typeface="Calibri"/>
              <a:cs typeface="Calibri"/>
            </a:endParaRPr>
          </a:p>
          <a:p>
            <a:pPr lvl="2">
              <a:buClr>
                <a:srgbClr val="AC956E"/>
              </a:buClr>
              <a:buFont typeface="Wingdings" pitchFamily="34" charset="0"/>
              <a:buChar char="§"/>
            </a:pPr>
            <a:r>
              <a:rPr lang="en-US">
                <a:latin typeface="Calibri"/>
                <a:ea typeface="Calibri"/>
                <a:cs typeface="Calibri"/>
              </a:rPr>
              <a:t>Homeless</a:t>
            </a:r>
            <a:endParaRPr lang="en-US">
              <a:latin typeface="Calibri"/>
              <a:cs typeface="Calibri"/>
            </a:endParaRPr>
          </a:p>
          <a:p>
            <a:pPr lvl="2">
              <a:buClr>
                <a:srgbClr val="AC956E"/>
              </a:buClr>
              <a:buFont typeface="Wingdings" pitchFamily="34" charset="0"/>
              <a:buChar char="§"/>
            </a:pPr>
            <a:r>
              <a:rPr lang="en-US">
                <a:latin typeface="Calibri"/>
                <a:cs typeface="Calibri"/>
              </a:rPr>
              <a:t>Foster Care</a:t>
            </a:r>
            <a:endParaRPr lang="en-US">
              <a:latin typeface="Calibri"/>
              <a:ea typeface="Calibri"/>
              <a:cs typeface="Calibri"/>
            </a:endParaRPr>
          </a:p>
          <a:p>
            <a:r>
              <a:rPr lang="en-US" sz="2000">
                <a:latin typeface="Calibri"/>
              </a:rPr>
              <a:t>Data due </a:t>
            </a:r>
            <a:r>
              <a:rPr lang="en-US" sz="2000" b="1">
                <a:solidFill>
                  <a:srgbClr val="C00000"/>
                </a:solidFill>
                <a:latin typeface="Calibri"/>
              </a:rPr>
              <a:t>Thursday, May 29</a:t>
            </a:r>
            <a:endParaRPr lang="en-US" sz="2000" b="1">
              <a:ea typeface="Calibri"/>
              <a:cs typeface="Calibri"/>
            </a:endParaRPr>
          </a:p>
        </p:txBody>
      </p:sp>
    </p:spTree>
    <p:extLst>
      <p:ext uri="{BB962C8B-B14F-4D97-AF65-F5344CB8AC3E}">
        <p14:creationId xmlns:p14="http://schemas.microsoft.com/office/powerpoint/2010/main" val="241008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15962"/>
          </a:xfrm>
        </p:spPr>
        <p:txBody>
          <a:bodyPr/>
          <a:lstStyle/>
          <a:p>
            <a:pPr algn="ctr"/>
            <a:r>
              <a:rPr lang="en-US"/>
              <a:t>Agenda</a:t>
            </a:r>
          </a:p>
        </p:txBody>
      </p:sp>
      <p:sp>
        <p:nvSpPr>
          <p:cNvPr id="3" name="Content Placeholder 2"/>
          <p:cNvSpPr>
            <a:spLocks noGrp="1"/>
          </p:cNvSpPr>
          <p:nvPr>
            <p:ph idx="1"/>
          </p:nvPr>
        </p:nvSpPr>
        <p:spPr>
          <a:xfrm>
            <a:off x="1981200" y="990600"/>
            <a:ext cx="7620000" cy="5410200"/>
          </a:xfrm>
        </p:spPr>
        <p:txBody>
          <a:bodyPr vert="horz" lIns="91440" tIns="45720" rIns="91440" bIns="45720" numCol="1" rtlCol="0" anchor="t">
            <a:normAutofit fontScale="70000" lnSpcReduction="20000"/>
          </a:bodyPr>
          <a:lstStyle/>
          <a:p>
            <a:pPr marL="398145" lvl="2" indent="0">
              <a:lnSpc>
                <a:spcPct val="150000"/>
              </a:lnSpc>
              <a:buNone/>
            </a:pPr>
            <a:r>
              <a:rPr lang="en-US" sz="2400" b="1">
                <a:ea typeface="Calibri"/>
                <a:cs typeface="Calibri"/>
              </a:rPr>
              <a:t>Staffing Updates</a:t>
            </a:r>
            <a:endParaRPr lang="en-US" sz="2400" b="1"/>
          </a:p>
          <a:p>
            <a:pPr marL="398145" lvl="2" indent="0">
              <a:lnSpc>
                <a:spcPct val="150000"/>
              </a:lnSpc>
              <a:buNone/>
            </a:pPr>
            <a:endParaRPr lang="en-US" sz="2400" b="1" dirty="0"/>
          </a:p>
          <a:p>
            <a:pPr marL="411480" lvl="1" indent="0">
              <a:spcBef>
                <a:spcPts val="0"/>
              </a:spcBef>
              <a:buNone/>
            </a:pPr>
            <a:r>
              <a:rPr lang="en-US" sz="2400" b="1"/>
              <a:t>PD Reporting</a:t>
            </a:r>
            <a:endParaRPr lang="en-US" sz="2400"/>
          </a:p>
          <a:p>
            <a:pPr lvl="2">
              <a:spcBef>
                <a:spcPts val="0"/>
              </a:spcBef>
            </a:pPr>
            <a:r>
              <a:rPr lang="en-US" sz="1900" dirty="0"/>
              <a:t>Updates</a:t>
            </a:r>
            <a:endParaRPr lang="en-US" sz="1900" dirty="0">
              <a:ea typeface="Calibri"/>
              <a:cs typeface="Calibri"/>
            </a:endParaRPr>
          </a:p>
          <a:p>
            <a:pPr marL="398145" lvl="2" indent="0">
              <a:lnSpc>
                <a:spcPct val="150000"/>
              </a:lnSpc>
              <a:buNone/>
            </a:pPr>
            <a:r>
              <a:rPr lang="en-US" sz="2400" b="1"/>
              <a:t>State Reporting</a:t>
            </a:r>
            <a:endParaRPr lang="en-US" sz="2400" b="1">
              <a:ea typeface="Calibri"/>
              <a:cs typeface="Calibri"/>
            </a:endParaRPr>
          </a:p>
          <a:p>
            <a:pPr lvl="2">
              <a:spcBef>
                <a:spcPts val="0"/>
              </a:spcBef>
            </a:pPr>
            <a:r>
              <a:rPr lang="en-US" sz="2200" dirty="0">
                <a:ea typeface="Calibri"/>
                <a:cs typeface="Calibri"/>
              </a:rPr>
              <a:t>Regents Math and Science Course Codes</a:t>
            </a:r>
          </a:p>
          <a:p>
            <a:pPr lvl="2">
              <a:spcBef>
                <a:spcPts val="0"/>
              </a:spcBef>
            </a:pPr>
            <a:r>
              <a:rPr lang="en-US" sz="2200"/>
              <a:t>Upcoming SIRS due dates</a:t>
            </a:r>
            <a:endParaRPr lang="en-US" dirty="0">
              <a:ea typeface="Calibri"/>
              <a:cs typeface="Calibri"/>
            </a:endParaRPr>
          </a:p>
          <a:p>
            <a:pPr marL="411480" lvl="1" indent="0">
              <a:spcBef>
                <a:spcPts val="0"/>
              </a:spcBef>
              <a:buClr>
                <a:srgbClr val="726056"/>
              </a:buClr>
              <a:buNone/>
            </a:pPr>
            <a:r>
              <a:rPr lang="en-US" sz="2400" b="1" dirty="0">
                <a:ea typeface="Calibri"/>
                <a:cs typeface="Calibri"/>
              </a:rPr>
              <a:t>Level 0 </a:t>
            </a:r>
            <a:endParaRPr lang="en-US" sz="2400" b="1" dirty="0"/>
          </a:p>
          <a:p>
            <a:pPr marL="754380" lvl="1" indent="-342900">
              <a:spcBef>
                <a:spcPts val="0"/>
              </a:spcBef>
            </a:pPr>
            <a:r>
              <a:rPr lang="en-US" sz="2400" b="1" dirty="0">
                <a:ea typeface="Calibri"/>
                <a:cs typeface="Calibri"/>
              </a:rPr>
              <a:t> </a:t>
            </a:r>
            <a:r>
              <a:rPr lang="en-US" sz="2400" dirty="0">
                <a:ea typeface="Calibri"/>
                <a:cs typeface="Calibri"/>
              </a:rPr>
              <a:t>Upcoming 20.1 release and reminders </a:t>
            </a:r>
          </a:p>
          <a:p>
            <a:pPr marL="411480" lvl="1" indent="0">
              <a:spcBef>
                <a:spcPts val="0"/>
              </a:spcBef>
              <a:buNone/>
            </a:pPr>
            <a:endParaRPr lang="en-US" sz="2400" b="1"/>
          </a:p>
          <a:p>
            <a:pPr marL="411480" lvl="1" indent="0">
              <a:spcBef>
                <a:spcPts val="0"/>
              </a:spcBef>
              <a:buNone/>
            </a:pPr>
            <a:r>
              <a:rPr lang="en-US" sz="2400" b="1">
                <a:cs typeface="Calibri"/>
              </a:rPr>
              <a:t>3-8 Testing</a:t>
            </a:r>
            <a:endParaRPr lang="en-US" sz="2400" b="1"/>
          </a:p>
          <a:p>
            <a:pPr lvl="2">
              <a:spcBef>
                <a:spcPts val="0"/>
              </a:spcBef>
            </a:pPr>
            <a:r>
              <a:rPr lang="en-US" sz="2200">
                <a:cs typeface="Calibri"/>
              </a:rPr>
              <a:t>Level 0 data timelines</a:t>
            </a:r>
            <a:endParaRPr lang="en-US" sz="2200">
              <a:ea typeface="Calibri"/>
              <a:cs typeface="Calibri"/>
            </a:endParaRPr>
          </a:p>
          <a:p>
            <a:pPr lvl="2">
              <a:spcBef>
                <a:spcPts val="0"/>
              </a:spcBef>
            </a:pPr>
            <a:r>
              <a:rPr lang="en-US" sz="2200">
                <a:cs typeface="Calibri"/>
              </a:rPr>
              <a:t>Answer Sheets</a:t>
            </a:r>
            <a:endParaRPr lang="en-US" sz="2200">
              <a:ea typeface="Calibri"/>
              <a:cs typeface="Calibri"/>
            </a:endParaRPr>
          </a:p>
          <a:p>
            <a:pPr lvl="2">
              <a:spcBef>
                <a:spcPts val="0"/>
              </a:spcBef>
            </a:pPr>
            <a:r>
              <a:rPr lang="en-US" sz="2200">
                <a:cs typeface="Calibri"/>
              </a:rPr>
              <a:t>Reason Not Tested Codes</a:t>
            </a:r>
            <a:endParaRPr lang="en-US" sz="2200">
              <a:ea typeface="Calibri"/>
              <a:cs typeface="Calibri"/>
            </a:endParaRPr>
          </a:p>
          <a:p>
            <a:pPr lvl="2">
              <a:spcBef>
                <a:spcPts val="0"/>
              </a:spcBef>
            </a:pPr>
            <a:r>
              <a:rPr lang="en-US" sz="2200">
                <a:cs typeface="Calibri"/>
              </a:rPr>
              <a:t>Vendor Scoring</a:t>
            </a:r>
            <a:endParaRPr lang="en-US" sz="2200">
              <a:ea typeface="Calibri"/>
              <a:cs typeface="Calibri"/>
            </a:endParaRPr>
          </a:p>
          <a:p>
            <a:pPr marL="777240" lvl="2" indent="0">
              <a:spcBef>
                <a:spcPts val="0"/>
              </a:spcBef>
              <a:buClr>
                <a:srgbClr val="AC956E"/>
              </a:buClr>
              <a:buNone/>
            </a:pPr>
            <a:endParaRPr lang="en-US" sz="2400"/>
          </a:p>
          <a:p>
            <a:pPr marL="411480" lvl="1" indent="0">
              <a:spcBef>
                <a:spcPts val="0"/>
              </a:spcBef>
              <a:buNone/>
            </a:pPr>
            <a:r>
              <a:rPr lang="en-US" sz="2600" b="1">
                <a:ea typeface="+mn-lt"/>
                <a:cs typeface="+mn-lt"/>
              </a:rPr>
              <a:t>NYSAA Reminders</a:t>
            </a:r>
          </a:p>
          <a:p>
            <a:pPr marL="411480" lvl="1" indent="0">
              <a:spcBef>
                <a:spcPts val="0"/>
              </a:spcBef>
              <a:buClr>
                <a:srgbClr val="726056"/>
              </a:buClr>
              <a:buNone/>
            </a:pPr>
            <a:endParaRPr lang="en-US" sz="2600" b="1">
              <a:ea typeface="+mn-lt"/>
              <a:cs typeface="+mn-lt"/>
            </a:endParaRPr>
          </a:p>
          <a:p>
            <a:pPr marL="411480" lvl="1" indent="0">
              <a:spcBef>
                <a:spcPts val="0"/>
              </a:spcBef>
              <a:buNone/>
            </a:pPr>
            <a:r>
              <a:rPr lang="en-US" sz="2600" b="1">
                <a:ea typeface="+mn-lt"/>
                <a:cs typeface="+mn-lt"/>
              </a:rPr>
              <a:t>Level 1 </a:t>
            </a:r>
            <a:r>
              <a:rPr lang="en-US" sz="2600" b="1" dirty="0">
                <a:ea typeface="+mn-lt"/>
                <a:cs typeface="+mn-lt"/>
              </a:rPr>
              <a:t>– Amazing Resource to Share Going Forward</a:t>
            </a:r>
            <a:endParaRPr lang="en-US"/>
          </a:p>
          <a:p>
            <a:pPr marL="411480" lvl="1" indent="0">
              <a:spcBef>
                <a:spcPts val="0"/>
              </a:spcBef>
              <a:buNone/>
            </a:pPr>
            <a:endParaRPr lang="en-US"/>
          </a:p>
          <a:p>
            <a:pPr marL="411480" lvl="1" indent="0">
              <a:spcBef>
                <a:spcPts val="0"/>
              </a:spcBef>
              <a:buNone/>
            </a:pPr>
            <a:r>
              <a:rPr lang="en-US" sz="2400" b="1"/>
              <a:t>Regents</a:t>
            </a:r>
            <a:endParaRPr lang="en-US" sz="2400" b="1">
              <a:cs typeface="Calibri"/>
            </a:endParaRPr>
          </a:p>
          <a:p>
            <a:pPr lvl="2">
              <a:spcBef>
                <a:spcPts val="0"/>
              </a:spcBef>
            </a:pPr>
            <a:r>
              <a:rPr lang="en-US" sz="2200"/>
              <a:t>Algebra I  Pre-ID Data Due</a:t>
            </a:r>
            <a:r>
              <a:rPr lang="en-US" sz="2200" b="1"/>
              <a:t> Thursday, March 28</a:t>
            </a:r>
            <a:endParaRPr lang="en-US" sz="2200" b="1">
              <a:cs typeface="Calibri"/>
            </a:endParaRPr>
          </a:p>
          <a:p>
            <a:pPr lvl="2">
              <a:spcBef>
                <a:spcPts val="0"/>
              </a:spcBef>
            </a:pPr>
            <a:r>
              <a:rPr lang="en-US" sz="2200" b="1">
                <a:ea typeface="+mn-lt"/>
                <a:cs typeface="+mn-lt"/>
              </a:rPr>
              <a:t>January scores L2RPT</a:t>
            </a:r>
          </a:p>
          <a:p>
            <a:pPr lvl="2">
              <a:spcBef>
                <a:spcPts val="0"/>
              </a:spcBef>
            </a:pPr>
            <a:r>
              <a:rPr lang="en-US" sz="2200" b="1">
                <a:ea typeface="+mn-lt"/>
                <a:cs typeface="+mn-lt"/>
              </a:rPr>
              <a:t>June Regents</a:t>
            </a:r>
          </a:p>
          <a:p>
            <a:pPr marL="411480" lvl="1" indent="0">
              <a:spcBef>
                <a:spcPts val="0"/>
              </a:spcBef>
              <a:buClr>
                <a:srgbClr val="726056"/>
              </a:buClr>
              <a:buNone/>
            </a:pPr>
            <a:endParaRPr lang="en-US" sz="2400" b="1">
              <a:ea typeface="Calibri"/>
              <a:cs typeface="Calibri"/>
            </a:endParaRPr>
          </a:p>
          <a:p>
            <a:pPr marL="114300" indent="0">
              <a:buClr>
                <a:srgbClr val="AD0101"/>
              </a:buClr>
              <a:buNone/>
            </a:pPr>
            <a:endParaRPr lang="en-US" sz="2800">
              <a:ea typeface="Calibri"/>
              <a:cs typeface="Calibri"/>
            </a:endParaRPr>
          </a:p>
          <a:p>
            <a:pPr marL="114300" indent="0">
              <a:buClr>
                <a:srgbClr val="AD0101"/>
              </a:buClr>
              <a:buNone/>
            </a:pPr>
            <a:endParaRPr lang="en-US" sz="2800">
              <a:ea typeface="Calibri"/>
              <a:cs typeface="Calibri"/>
            </a:endParaRPr>
          </a:p>
          <a:p>
            <a:pPr marL="411480" lvl="1" indent="0">
              <a:lnSpc>
                <a:spcPct val="150000"/>
              </a:lnSpc>
              <a:buClr>
                <a:srgbClr val="726056"/>
              </a:buClr>
              <a:buNone/>
            </a:pPr>
            <a:endParaRPr lang="en-US" sz="2600">
              <a:ea typeface="Calibri"/>
              <a:cs typeface="Calibri"/>
            </a:endParaRPr>
          </a:p>
          <a:p>
            <a:pPr marL="411480" lvl="1" indent="0">
              <a:buClr>
                <a:srgbClr val="726056"/>
              </a:buClr>
              <a:buNone/>
            </a:pPr>
            <a:endParaRPr lang="en-US" sz="2600">
              <a:ea typeface="Calibri"/>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2</a:t>
            </a:fld>
            <a:endParaRPr lang="en-US"/>
          </a:p>
        </p:txBody>
      </p:sp>
    </p:spTree>
    <p:extLst>
      <p:ext uri="{BB962C8B-B14F-4D97-AF65-F5344CB8AC3E}">
        <p14:creationId xmlns:p14="http://schemas.microsoft.com/office/powerpoint/2010/main" val="177156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Level 0</a:t>
            </a:r>
          </a:p>
        </p:txBody>
      </p:sp>
      <p:sp>
        <p:nvSpPr>
          <p:cNvPr id="4" name="Slide Number Placeholder 3"/>
          <p:cNvSpPr>
            <a:spLocks noGrp="1"/>
          </p:cNvSpPr>
          <p:nvPr>
            <p:ph type="sldNum" sz="quarter" idx="12"/>
          </p:nvPr>
        </p:nvSpPr>
        <p:spPr/>
        <p:txBody>
          <a:bodyPr/>
          <a:lstStyle/>
          <a:p>
            <a:fld id="{38BC901B-B5E4-4A47-8F67-5F155DBF4CDE}" type="slidenum">
              <a:rPr lang="en-US" smtClean="0"/>
              <a:pPr/>
              <a:t>20</a:t>
            </a:fld>
            <a:endParaRPr lang="en-US"/>
          </a:p>
        </p:txBody>
      </p:sp>
    </p:spTree>
    <p:extLst>
      <p:ext uri="{BB962C8B-B14F-4D97-AF65-F5344CB8AC3E}">
        <p14:creationId xmlns:p14="http://schemas.microsoft.com/office/powerpoint/2010/main" val="4241172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F85D9-3E6A-9648-709F-A74F1458AF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1754C25-9070-71B1-C730-02AC253DAE46}"/>
              </a:ext>
            </a:extLst>
          </p:cNvPr>
          <p:cNvPicPr>
            <a:picLocks noGrp="1" noChangeAspect="1"/>
          </p:cNvPicPr>
          <p:nvPr>
            <p:ph idx="1"/>
          </p:nvPr>
        </p:nvPicPr>
        <p:blipFill>
          <a:blip r:embed="rId2"/>
          <a:stretch>
            <a:fillRect/>
          </a:stretch>
        </p:blipFill>
        <p:spPr>
          <a:xfrm>
            <a:off x="-958" y="4314"/>
            <a:ext cx="12272512" cy="6856561"/>
          </a:xfrm>
        </p:spPr>
      </p:pic>
      <p:sp>
        <p:nvSpPr>
          <p:cNvPr id="4" name="Slide Number Placeholder 3">
            <a:extLst>
              <a:ext uri="{FF2B5EF4-FFF2-40B4-BE49-F238E27FC236}">
                <a16:creationId xmlns:a16="http://schemas.microsoft.com/office/drawing/2014/main" id="{110691C4-CADB-D436-F805-38548CF6D671}"/>
              </a:ext>
            </a:extLst>
          </p:cNvPr>
          <p:cNvSpPr>
            <a:spLocks noGrp="1"/>
          </p:cNvSpPr>
          <p:nvPr>
            <p:ph type="sldNum" sz="quarter" idx="12"/>
          </p:nvPr>
        </p:nvSpPr>
        <p:spPr/>
        <p:txBody>
          <a:bodyPr/>
          <a:lstStyle/>
          <a:p>
            <a:fld id="{38BC901B-B5E4-4A47-8F67-5F155DBF4CDE}" type="slidenum">
              <a:rPr lang="en-US" smtClean="0"/>
              <a:pPr/>
              <a:t>21</a:t>
            </a:fld>
            <a:endParaRPr lang="en-US"/>
          </a:p>
        </p:txBody>
      </p:sp>
      <p:pic>
        <p:nvPicPr>
          <p:cNvPr id="6" name="Picture 5">
            <a:extLst>
              <a:ext uri="{FF2B5EF4-FFF2-40B4-BE49-F238E27FC236}">
                <a16:creationId xmlns:a16="http://schemas.microsoft.com/office/drawing/2014/main" id="{EC6BA8F8-52DF-9A1B-797B-B9FDA51CE62A}"/>
              </a:ext>
            </a:extLst>
          </p:cNvPr>
          <p:cNvPicPr>
            <a:picLocks noChangeAspect="1"/>
          </p:cNvPicPr>
          <p:nvPr/>
        </p:nvPicPr>
        <p:blipFill>
          <a:blip r:embed="rId3"/>
          <a:srcRect l="9" t="78905" r="123" b="-77536"/>
          <a:stretch/>
        </p:blipFill>
        <p:spPr>
          <a:xfrm>
            <a:off x="690113" y="1203429"/>
            <a:ext cx="10869318" cy="1029411"/>
          </a:xfrm>
          <a:prstGeom prst="rect">
            <a:avLst/>
          </a:prstGeom>
        </p:spPr>
      </p:pic>
      <p:sp>
        <p:nvSpPr>
          <p:cNvPr id="10" name="TextBox 9">
            <a:extLst>
              <a:ext uri="{FF2B5EF4-FFF2-40B4-BE49-F238E27FC236}">
                <a16:creationId xmlns:a16="http://schemas.microsoft.com/office/drawing/2014/main" id="{A935C942-5880-04A4-903D-65E47BCF2330}"/>
              </a:ext>
            </a:extLst>
          </p:cNvPr>
          <p:cNvSpPr txBox="1"/>
          <p:nvPr/>
        </p:nvSpPr>
        <p:spPr>
          <a:xfrm>
            <a:off x="612476" y="281796"/>
            <a:ext cx="101762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002060"/>
                </a:solidFill>
                <a:latin typeface="Consolas"/>
              </a:rPr>
              <a:t>Level 0: version 20.1 </a:t>
            </a:r>
            <a:r>
              <a:rPr lang="en-US">
                <a:solidFill>
                  <a:srgbClr val="002060"/>
                </a:solidFill>
                <a:latin typeface="Consolas"/>
              </a:rPr>
              <a:t>(tentative release target in March)</a:t>
            </a:r>
          </a:p>
        </p:txBody>
      </p:sp>
      <p:pic>
        <p:nvPicPr>
          <p:cNvPr id="12" name="Picture 11">
            <a:extLst>
              <a:ext uri="{FF2B5EF4-FFF2-40B4-BE49-F238E27FC236}">
                <a16:creationId xmlns:a16="http://schemas.microsoft.com/office/drawing/2014/main" id="{FB77F1FE-F4D3-8064-2A56-B49761BE9C6D}"/>
              </a:ext>
            </a:extLst>
          </p:cNvPr>
          <p:cNvPicPr>
            <a:picLocks noChangeAspect="1"/>
          </p:cNvPicPr>
          <p:nvPr/>
        </p:nvPicPr>
        <p:blipFill>
          <a:blip r:embed="rId4"/>
          <a:stretch>
            <a:fillRect/>
          </a:stretch>
        </p:blipFill>
        <p:spPr>
          <a:xfrm>
            <a:off x="603849" y="1040684"/>
            <a:ext cx="12192000" cy="1814896"/>
          </a:xfrm>
          <a:prstGeom prst="rect">
            <a:avLst/>
          </a:prstGeom>
        </p:spPr>
      </p:pic>
      <p:pic>
        <p:nvPicPr>
          <p:cNvPr id="13" name="Picture 12">
            <a:extLst>
              <a:ext uri="{FF2B5EF4-FFF2-40B4-BE49-F238E27FC236}">
                <a16:creationId xmlns:a16="http://schemas.microsoft.com/office/drawing/2014/main" id="{5FF06497-4D94-FDE8-C169-9E086486A357}"/>
              </a:ext>
            </a:extLst>
          </p:cNvPr>
          <p:cNvPicPr>
            <a:picLocks noChangeAspect="1"/>
          </p:cNvPicPr>
          <p:nvPr/>
        </p:nvPicPr>
        <p:blipFill>
          <a:blip r:embed="rId5"/>
          <a:stretch>
            <a:fillRect/>
          </a:stretch>
        </p:blipFill>
        <p:spPr>
          <a:xfrm>
            <a:off x="589471" y="1628203"/>
            <a:ext cx="11099321" cy="3587216"/>
          </a:xfrm>
          <a:prstGeom prst="rect">
            <a:avLst/>
          </a:prstGeom>
        </p:spPr>
      </p:pic>
      <p:pic>
        <p:nvPicPr>
          <p:cNvPr id="14" name="Picture 13">
            <a:extLst>
              <a:ext uri="{FF2B5EF4-FFF2-40B4-BE49-F238E27FC236}">
                <a16:creationId xmlns:a16="http://schemas.microsoft.com/office/drawing/2014/main" id="{7D8409B5-0527-33A4-528E-0857EC327702}"/>
              </a:ext>
            </a:extLst>
          </p:cNvPr>
          <p:cNvPicPr>
            <a:picLocks noChangeAspect="1"/>
          </p:cNvPicPr>
          <p:nvPr/>
        </p:nvPicPr>
        <p:blipFill>
          <a:blip r:embed="rId6"/>
          <a:stretch>
            <a:fillRect/>
          </a:stretch>
        </p:blipFill>
        <p:spPr>
          <a:xfrm>
            <a:off x="560717" y="1628202"/>
            <a:ext cx="11084943" cy="3572840"/>
          </a:xfrm>
          <a:prstGeom prst="rect">
            <a:avLst/>
          </a:prstGeom>
        </p:spPr>
      </p:pic>
      <p:sp>
        <p:nvSpPr>
          <p:cNvPr id="15" name="TextBox 14">
            <a:extLst>
              <a:ext uri="{FF2B5EF4-FFF2-40B4-BE49-F238E27FC236}">
                <a16:creationId xmlns:a16="http://schemas.microsoft.com/office/drawing/2014/main" id="{4B3AC106-2F64-B29B-B664-EAB57B747DC9}"/>
              </a:ext>
            </a:extLst>
          </p:cNvPr>
          <p:cNvSpPr txBox="1"/>
          <p:nvPr/>
        </p:nvSpPr>
        <p:spPr>
          <a:xfrm>
            <a:off x="569343" y="5385758"/>
            <a:ext cx="11125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Eval Plans: </a:t>
            </a:r>
            <a:r>
              <a:rPr lang="en-US" b="1" u="sng">
                <a:hlinkClick r:id="rId7"/>
              </a:rPr>
              <a:t>https://www.nysed.gov/sites/default/files/programs/educator-quality/implementation-teacher-principal-evaluation-systems-2024-25-school-year-and-thereafter-pursuant-to-education-law-3012-d-and-3012-e-amended-chapter-143.pdf</a:t>
            </a:r>
          </a:p>
        </p:txBody>
      </p:sp>
    </p:spTree>
    <p:extLst>
      <p:ext uri="{BB962C8B-B14F-4D97-AF65-F5344CB8AC3E}">
        <p14:creationId xmlns:p14="http://schemas.microsoft.com/office/powerpoint/2010/main" val="16625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C7348-72A1-0A36-5CD6-18F95FD37A6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DE7E48A-FF90-10D2-3B89-BDB117E9A22B}"/>
              </a:ext>
            </a:extLst>
          </p:cNvPr>
          <p:cNvSpPr>
            <a:spLocks noGrp="1"/>
          </p:cNvSpPr>
          <p:nvPr>
            <p:ph type="sldNum" sz="quarter" idx="12"/>
          </p:nvPr>
        </p:nvSpPr>
        <p:spPr/>
        <p:txBody>
          <a:bodyPr/>
          <a:lstStyle/>
          <a:p>
            <a:fld id="{38BC901B-B5E4-4A47-8F67-5F155DBF4CDE}" type="slidenum">
              <a:rPr lang="en-US" smtClean="0"/>
              <a:pPr/>
              <a:t>22</a:t>
            </a:fld>
            <a:endParaRPr lang="en-US"/>
          </a:p>
        </p:txBody>
      </p:sp>
      <p:pic>
        <p:nvPicPr>
          <p:cNvPr id="8" name="Content Placeholder 7">
            <a:extLst>
              <a:ext uri="{FF2B5EF4-FFF2-40B4-BE49-F238E27FC236}">
                <a16:creationId xmlns:a16="http://schemas.microsoft.com/office/drawing/2014/main" id="{44DA2036-3FD2-1DD8-294E-1C000B7E8F24}"/>
              </a:ext>
            </a:extLst>
          </p:cNvPr>
          <p:cNvPicPr>
            <a:picLocks noGrp="1" noChangeAspect="1"/>
          </p:cNvPicPr>
          <p:nvPr>
            <p:ph idx="1"/>
          </p:nvPr>
        </p:nvPicPr>
        <p:blipFill>
          <a:blip r:embed="rId2"/>
          <a:stretch>
            <a:fillRect/>
          </a:stretch>
        </p:blipFill>
        <p:spPr>
          <a:xfrm>
            <a:off x="4233" y="2117"/>
            <a:ext cx="12185650" cy="6853766"/>
          </a:xfrm>
        </p:spPr>
      </p:pic>
      <p:pic>
        <p:nvPicPr>
          <p:cNvPr id="11" name="Picture 10">
            <a:extLst>
              <a:ext uri="{FF2B5EF4-FFF2-40B4-BE49-F238E27FC236}">
                <a16:creationId xmlns:a16="http://schemas.microsoft.com/office/drawing/2014/main" id="{92D65061-CF4F-B3CD-7549-D2784073C179}"/>
              </a:ext>
            </a:extLst>
          </p:cNvPr>
          <p:cNvPicPr>
            <a:picLocks noChangeAspect="1"/>
          </p:cNvPicPr>
          <p:nvPr/>
        </p:nvPicPr>
        <p:blipFill>
          <a:blip r:embed="rId3"/>
          <a:stretch>
            <a:fillRect/>
          </a:stretch>
        </p:blipFill>
        <p:spPr>
          <a:xfrm>
            <a:off x="613833" y="928144"/>
            <a:ext cx="12192000" cy="2144211"/>
          </a:xfrm>
          <a:prstGeom prst="rect">
            <a:avLst/>
          </a:prstGeom>
        </p:spPr>
      </p:pic>
      <p:pic>
        <p:nvPicPr>
          <p:cNvPr id="12" name="Picture 11">
            <a:extLst>
              <a:ext uri="{FF2B5EF4-FFF2-40B4-BE49-F238E27FC236}">
                <a16:creationId xmlns:a16="http://schemas.microsoft.com/office/drawing/2014/main" id="{E745B84D-B012-BBF9-B24C-9ABC172E7C8C}"/>
              </a:ext>
            </a:extLst>
          </p:cNvPr>
          <p:cNvPicPr>
            <a:picLocks noChangeAspect="1"/>
          </p:cNvPicPr>
          <p:nvPr/>
        </p:nvPicPr>
        <p:blipFill>
          <a:blip r:embed="rId4"/>
          <a:stretch>
            <a:fillRect/>
          </a:stretch>
        </p:blipFill>
        <p:spPr>
          <a:xfrm>
            <a:off x="792693" y="1715558"/>
            <a:ext cx="8638116" cy="3977218"/>
          </a:xfrm>
          <a:prstGeom prst="rect">
            <a:avLst/>
          </a:prstGeom>
        </p:spPr>
      </p:pic>
      <p:pic>
        <p:nvPicPr>
          <p:cNvPr id="13" name="Picture 12">
            <a:extLst>
              <a:ext uri="{FF2B5EF4-FFF2-40B4-BE49-F238E27FC236}">
                <a16:creationId xmlns:a16="http://schemas.microsoft.com/office/drawing/2014/main" id="{9A4A844F-E122-E4B0-86BC-B554DAC4F00E}"/>
              </a:ext>
            </a:extLst>
          </p:cNvPr>
          <p:cNvPicPr>
            <a:picLocks noChangeAspect="1"/>
          </p:cNvPicPr>
          <p:nvPr/>
        </p:nvPicPr>
        <p:blipFill>
          <a:blip r:embed="rId5"/>
          <a:stretch>
            <a:fillRect/>
          </a:stretch>
        </p:blipFill>
        <p:spPr>
          <a:xfrm>
            <a:off x="645583" y="5770147"/>
            <a:ext cx="11461750" cy="969206"/>
          </a:xfrm>
          <a:prstGeom prst="rect">
            <a:avLst/>
          </a:prstGeom>
        </p:spPr>
      </p:pic>
      <p:sp>
        <p:nvSpPr>
          <p:cNvPr id="15" name="TextBox 14">
            <a:extLst>
              <a:ext uri="{FF2B5EF4-FFF2-40B4-BE49-F238E27FC236}">
                <a16:creationId xmlns:a16="http://schemas.microsoft.com/office/drawing/2014/main" id="{2A4F19DF-C099-AB94-3055-54A0017E5110}"/>
              </a:ext>
            </a:extLst>
          </p:cNvPr>
          <p:cNvSpPr txBox="1"/>
          <p:nvPr/>
        </p:nvSpPr>
        <p:spPr>
          <a:xfrm>
            <a:off x="612476" y="281796"/>
            <a:ext cx="101762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002060"/>
                </a:solidFill>
                <a:latin typeface="Consolas"/>
              </a:rPr>
              <a:t>Level 0: version 20.1 </a:t>
            </a:r>
            <a:r>
              <a:rPr lang="en-US">
                <a:solidFill>
                  <a:srgbClr val="002060"/>
                </a:solidFill>
                <a:latin typeface="Consolas"/>
              </a:rPr>
              <a:t>(tentative release target in March)</a:t>
            </a:r>
          </a:p>
        </p:txBody>
      </p:sp>
    </p:spTree>
    <p:extLst>
      <p:ext uri="{BB962C8B-B14F-4D97-AF65-F5344CB8AC3E}">
        <p14:creationId xmlns:p14="http://schemas.microsoft.com/office/powerpoint/2010/main" val="613545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4ACA-C72B-7ED8-3C95-08117216D90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3CA2FD7-4F97-0412-A3F6-78CABA99B4BA}"/>
              </a:ext>
            </a:extLst>
          </p:cNvPr>
          <p:cNvPicPr>
            <a:picLocks noGrp="1" noChangeAspect="1"/>
          </p:cNvPicPr>
          <p:nvPr>
            <p:ph idx="1"/>
          </p:nvPr>
        </p:nvPicPr>
        <p:blipFill>
          <a:blip r:embed="rId2"/>
          <a:stretch>
            <a:fillRect/>
          </a:stretch>
        </p:blipFill>
        <p:spPr>
          <a:xfrm>
            <a:off x="-959" y="4313"/>
            <a:ext cx="12186247" cy="6856561"/>
          </a:xfrm>
        </p:spPr>
      </p:pic>
      <p:sp>
        <p:nvSpPr>
          <p:cNvPr id="4" name="Slide Number Placeholder 3">
            <a:extLst>
              <a:ext uri="{FF2B5EF4-FFF2-40B4-BE49-F238E27FC236}">
                <a16:creationId xmlns:a16="http://schemas.microsoft.com/office/drawing/2014/main" id="{BB770A0C-9475-01D2-9C7A-A6084DCF139C}"/>
              </a:ext>
            </a:extLst>
          </p:cNvPr>
          <p:cNvSpPr>
            <a:spLocks noGrp="1"/>
          </p:cNvSpPr>
          <p:nvPr>
            <p:ph type="sldNum" sz="quarter" idx="12"/>
          </p:nvPr>
        </p:nvSpPr>
        <p:spPr/>
        <p:txBody>
          <a:bodyPr/>
          <a:lstStyle/>
          <a:p>
            <a:fld id="{38BC901B-B5E4-4A47-8F67-5F155DBF4CDE}" type="slidenum">
              <a:rPr lang="en-US" smtClean="0"/>
              <a:pPr/>
              <a:t>23</a:t>
            </a:fld>
            <a:endParaRPr lang="en-US"/>
          </a:p>
        </p:txBody>
      </p:sp>
    </p:spTree>
    <p:extLst>
      <p:ext uri="{BB962C8B-B14F-4D97-AF65-F5344CB8AC3E}">
        <p14:creationId xmlns:p14="http://schemas.microsoft.com/office/powerpoint/2010/main" val="341827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E36B-D520-811F-D54B-086D7DD926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0E29330-8F17-ED5A-AC9F-68F5DFCBE9CB}"/>
              </a:ext>
            </a:extLst>
          </p:cNvPr>
          <p:cNvPicPr>
            <a:picLocks noGrp="1" noChangeAspect="1"/>
          </p:cNvPicPr>
          <p:nvPr>
            <p:ph idx="1"/>
          </p:nvPr>
        </p:nvPicPr>
        <p:blipFill>
          <a:blip r:embed="rId2"/>
          <a:stretch>
            <a:fillRect/>
          </a:stretch>
        </p:blipFill>
        <p:spPr>
          <a:xfrm>
            <a:off x="-958" y="4314"/>
            <a:ext cx="12186248" cy="6856561"/>
          </a:xfrm>
        </p:spPr>
      </p:pic>
      <p:sp>
        <p:nvSpPr>
          <p:cNvPr id="4" name="Slide Number Placeholder 3">
            <a:extLst>
              <a:ext uri="{FF2B5EF4-FFF2-40B4-BE49-F238E27FC236}">
                <a16:creationId xmlns:a16="http://schemas.microsoft.com/office/drawing/2014/main" id="{352A1C60-AD0F-75D4-9E79-DB51D6C7D068}"/>
              </a:ext>
            </a:extLst>
          </p:cNvPr>
          <p:cNvSpPr>
            <a:spLocks noGrp="1"/>
          </p:cNvSpPr>
          <p:nvPr>
            <p:ph type="sldNum" sz="quarter" idx="12"/>
          </p:nvPr>
        </p:nvSpPr>
        <p:spPr/>
        <p:txBody>
          <a:bodyPr/>
          <a:lstStyle/>
          <a:p>
            <a:fld id="{38BC901B-B5E4-4A47-8F67-5F155DBF4CDE}" type="slidenum">
              <a:rPr lang="en-US" smtClean="0"/>
              <a:pPr/>
              <a:t>24</a:t>
            </a:fld>
            <a:endParaRPr lang="en-US"/>
          </a:p>
        </p:txBody>
      </p:sp>
    </p:spTree>
    <p:extLst>
      <p:ext uri="{BB962C8B-B14F-4D97-AF65-F5344CB8AC3E}">
        <p14:creationId xmlns:p14="http://schemas.microsoft.com/office/powerpoint/2010/main" val="1254599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54F4-1DFE-91D2-0BAE-56E1DBB8A68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66208CD-CF2D-772C-9B20-1569F3BA3B5A}"/>
              </a:ext>
            </a:extLst>
          </p:cNvPr>
          <p:cNvPicPr>
            <a:picLocks noGrp="1" noChangeAspect="1"/>
          </p:cNvPicPr>
          <p:nvPr>
            <p:ph idx="1"/>
          </p:nvPr>
        </p:nvPicPr>
        <p:blipFill>
          <a:blip r:embed="rId2"/>
          <a:stretch>
            <a:fillRect/>
          </a:stretch>
        </p:blipFill>
        <p:spPr>
          <a:xfrm>
            <a:off x="-958" y="4313"/>
            <a:ext cx="12186248" cy="6856561"/>
          </a:xfrm>
        </p:spPr>
      </p:pic>
      <p:sp>
        <p:nvSpPr>
          <p:cNvPr id="4" name="Slide Number Placeholder 3">
            <a:extLst>
              <a:ext uri="{FF2B5EF4-FFF2-40B4-BE49-F238E27FC236}">
                <a16:creationId xmlns:a16="http://schemas.microsoft.com/office/drawing/2014/main" id="{EBAD34E5-1F80-A722-A5D0-B0B969997E23}"/>
              </a:ext>
            </a:extLst>
          </p:cNvPr>
          <p:cNvSpPr>
            <a:spLocks noGrp="1"/>
          </p:cNvSpPr>
          <p:nvPr>
            <p:ph type="sldNum" sz="quarter" idx="12"/>
          </p:nvPr>
        </p:nvSpPr>
        <p:spPr/>
        <p:txBody>
          <a:bodyPr/>
          <a:lstStyle/>
          <a:p>
            <a:fld id="{38BC901B-B5E4-4A47-8F67-5F155DBF4CDE}" type="slidenum">
              <a:rPr lang="en-US" smtClean="0"/>
              <a:pPr/>
              <a:t>25</a:t>
            </a:fld>
            <a:endParaRPr lang="en-US"/>
          </a:p>
        </p:txBody>
      </p:sp>
    </p:spTree>
    <p:extLst>
      <p:ext uri="{BB962C8B-B14F-4D97-AF65-F5344CB8AC3E}">
        <p14:creationId xmlns:p14="http://schemas.microsoft.com/office/powerpoint/2010/main" val="3302085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7391400" cy="1143000"/>
          </a:xfrm>
        </p:spPr>
        <p:txBody>
          <a:bodyPr>
            <a:normAutofit/>
          </a:bodyPr>
          <a:lstStyle/>
          <a:p>
            <a:r>
              <a:rPr lang="en-US" sz="4400"/>
              <a:t>Level 0 and ASAP Webserver</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26</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a:cs typeface="Calibri"/>
              </a:rPr>
              <a:t>During the week of February 20-24 we moved the following applications to a new server</a:t>
            </a:r>
          </a:p>
          <a:p>
            <a:pPr lvl="1"/>
            <a:r>
              <a:rPr lang="en-US">
                <a:cs typeface="Calibri"/>
              </a:rPr>
              <a:t>Level 0</a:t>
            </a:r>
          </a:p>
          <a:p>
            <a:pPr lvl="1"/>
            <a:r>
              <a:rPr lang="en-US">
                <a:cs typeface="Calibri"/>
              </a:rPr>
              <a:t>Level-0 Test</a:t>
            </a:r>
          </a:p>
          <a:p>
            <a:pPr lvl="1"/>
            <a:r>
              <a:rPr lang="en-US">
                <a:cs typeface="Calibri"/>
              </a:rPr>
              <a:t>ASAP</a:t>
            </a:r>
          </a:p>
          <a:p>
            <a:pPr>
              <a:buClr>
                <a:srgbClr val="AD0101"/>
              </a:buClr>
            </a:pPr>
            <a:r>
              <a:rPr lang="en-US">
                <a:cs typeface="Calibri"/>
              </a:rPr>
              <a:t>We thank you all for your patience while these applications were unavailable during this time</a:t>
            </a:r>
          </a:p>
          <a:p>
            <a:pPr>
              <a:buClr>
                <a:srgbClr val="AD0101"/>
              </a:buClr>
            </a:pPr>
            <a:r>
              <a:rPr lang="en-US">
                <a:cs typeface="Calibri"/>
              </a:rPr>
              <a:t>Please contact Matt Fredericks if you experience any issues with any of these applications</a:t>
            </a:r>
          </a:p>
          <a:p>
            <a:pPr>
              <a:buClr>
                <a:srgbClr val="AD0101"/>
              </a:buClr>
            </a:pPr>
            <a:r>
              <a:rPr lang="en-US" b="1">
                <a:cs typeface="Calibri"/>
              </a:rPr>
              <a:t>Upgrades</a:t>
            </a:r>
          </a:p>
          <a:p>
            <a:pPr lvl="1"/>
            <a:r>
              <a:rPr lang="en-US">
                <a:cs typeface="Calibri"/>
              </a:rPr>
              <a:t>Level 0 and Level-0 Test were upgraded to 18.02</a:t>
            </a:r>
            <a:endParaRPr lang="en-US"/>
          </a:p>
          <a:p>
            <a:pPr lvl="1"/>
            <a:r>
              <a:rPr lang="en-US">
                <a:cs typeface="Calibri"/>
              </a:rPr>
              <a:t>ASAP was upgraded to 4.0.14</a:t>
            </a:r>
          </a:p>
          <a:p>
            <a:pPr>
              <a:buClr>
                <a:srgbClr val="AD0101"/>
              </a:buClr>
            </a:pPr>
            <a:endParaRPr lang="en-US">
              <a:cs typeface="Calibri"/>
            </a:endParaRPr>
          </a:p>
        </p:txBody>
      </p:sp>
    </p:spTree>
    <p:extLst>
      <p:ext uri="{BB962C8B-B14F-4D97-AF65-F5344CB8AC3E}">
        <p14:creationId xmlns:p14="http://schemas.microsoft.com/office/powerpoint/2010/main" val="1065581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160000" cy="1143000"/>
          </a:xfrm>
        </p:spPr>
        <p:txBody>
          <a:bodyPr anchor="ctr">
            <a:normAutofit/>
          </a:bodyPr>
          <a:lstStyle/>
          <a:p>
            <a:pPr algn="ctr"/>
            <a:r>
              <a:rPr lang="en-US" b="1">
                <a:solidFill>
                  <a:srgbClr val="3F26C9"/>
                </a:solidFill>
              </a:rPr>
              <a:t>SED Testing Updates</a:t>
            </a:r>
            <a:endParaRPr lang="en-US">
              <a:solidFill>
                <a:srgbClr val="3F26C9"/>
              </a:solidFill>
            </a:endParaRPr>
          </a:p>
        </p:txBody>
      </p:sp>
      <p:sp>
        <p:nvSpPr>
          <p:cNvPr id="4" name="Slide Number Placeholder 3"/>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27</a:t>
            </a:fld>
            <a:endParaRPr lang="en-US"/>
          </a:p>
        </p:txBody>
      </p:sp>
      <p:pic>
        <p:nvPicPr>
          <p:cNvPr id="17" name="Picture 16" descr="Testing With Magnifier Free Stock Photo - Public Domain Pictures">
            <a:extLst>
              <a:ext uri="{FF2B5EF4-FFF2-40B4-BE49-F238E27FC236}">
                <a16:creationId xmlns:a16="http://schemas.microsoft.com/office/drawing/2014/main" id="{CE21C9B2-3BCB-1870-63E6-188FC304A2A9}"/>
              </a:ext>
            </a:extLst>
          </p:cNvPr>
          <p:cNvPicPr>
            <a:picLocks/>
          </p:cNvPicPr>
          <p:nvPr/>
        </p:nvPicPr>
        <p:blipFill rotWithShape="1">
          <a:blip r:embed="rId3"/>
          <a:srcRect t="12656" r="-297" b="-12300"/>
          <a:stretch/>
        </p:blipFill>
        <p:spPr>
          <a:xfrm>
            <a:off x="2123554" y="1877338"/>
            <a:ext cx="7048162" cy="4616378"/>
          </a:xfrm>
          <a:prstGeom prst="rect">
            <a:avLst/>
          </a:prstGeom>
        </p:spPr>
      </p:pic>
    </p:spTree>
    <p:extLst>
      <p:ext uri="{BB962C8B-B14F-4D97-AF65-F5344CB8AC3E}">
        <p14:creationId xmlns:p14="http://schemas.microsoft.com/office/powerpoint/2010/main" val="3310656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37C36-0939-4525-A189-FEDDB844E298}"/>
              </a:ext>
            </a:extLst>
          </p:cNvPr>
          <p:cNvSpPr>
            <a:spLocks noGrp="1"/>
          </p:cNvSpPr>
          <p:nvPr>
            <p:ph type="title"/>
          </p:nvPr>
        </p:nvSpPr>
        <p:spPr>
          <a:xfrm>
            <a:off x="609600" y="274638"/>
            <a:ext cx="10160000" cy="2009525"/>
          </a:xfrm>
        </p:spPr>
        <p:txBody>
          <a:bodyPr/>
          <a:lstStyle/>
          <a:p>
            <a:pPr algn="ctr"/>
            <a:r>
              <a:rPr lang="en-US" sz="3200" b="1">
                <a:solidFill>
                  <a:srgbClr val="2109AF"/>
                </a:solidFill>
              </a:rPr>
              <a:t>3-8 Testing - ELA, MATH, SCIENCE, NYSESLAT</a:t>
            </a:r>
            <a:br>
              <a:rPr lang="en-US" sz="3200"/>
            </a:br>
            <a:r>
              <a:rPr lang="en-US" sz="3600">
                <a:solidFill>
                  <a:srgbClr val="2109AF"/>
                </a:solidFill>
              </a:rPr>
              <a:t>PBT        and        CBT </a:t>
            </a:r>
          </a:p>
        </p:txBody>
      </p:sp>
      <p:sp>
        <p:nvSpPr>
          <p:cNvPr id="3" name="Slide Number Placeholder 2">
            <a:extLst>
              <a:ext uri="{FF2B5EF4-FFF2-40B4-BE49-F238E27FC236}">
                <a16:creationId xmlns:a16="http://schemas.microsoft.com/office/drawing/2014/main" id="{D192C004-6510-497B-961E-B6DF9879FF68}"/>
              </a:ext>
            </a:extLst>
          </p:cNvPr>
          <p:cNvSpPr>
            <a:spLocks noGrp="1"/>
          </p:cNvSpPr>
          <p:nvPr>
            <p:ph type="sldNum" sz="quarter" idx="12"/>
          </p:nvPr>
        </p:nvSpPr>
        <p:spPr/>
        <p:txBody>
          <a:bodyPr/>
          <a:lstStyle/>
          <a:p>
            <a:fld id="{38BC901B-B5E4-4A47-8F67-5F155DBF4CDE}" type="slidenum">
              <a:rPr lang="en-US" smtClean="0"/>
              <a:pPr/>
              <a:t>28</a:t>
            </a:fld>
            <a:endParaRPr lang="en-US"/>
          </a:p>
        </p:txBody>
      </p:sp>
      <p:pic>
        <p:nvPicPr>
          <p:cNvPr id="11" name="Picture 10">
            <a:extLst>
              <a:ext uri="{FF2B5EF4-FFF2-40B4-BE49-F238E27FC236}">
                <a16:creationId xmlns:a16="http://schemas.microsoft.com/office/drawing/2014/main" id="{AADC314E-6F1B-4B2D-9E87-A243325F559E}"/>
              </a:ext>
            </a:extLst>
          </p:cNvPr>
          <p:cNvPicPr>
            <a:picLocks noChangeAspect="1"/>
          </p:cNvPicPr>
          <p:nvPr/>
        </p:nvPicPr>
        <p:blipFill>
          <a:blip r:embed="rId2"/>
          <a:stretch>
            <a:fillRect/>
          </a:stretch>
        </p:blipFill>
        <p:spPr>
          <a:xfrm>
            <a:off x="2406518" y="2708639"/>
            <a:ext cx="2404763" cy="2009525"/>
          </a:xfrm>
          <a:prstGeom prst="rect">
            <a:avLst/>
          </a:prstGeom>
        </p:spPr>
      </p:pic>
      <p:pic>
        <p:nvPicPr>
          <p:cNvPr id="14" name="Picture 13">
            <a:extLst>
              <a:ext uri="{FF2B5EF4-FFF2-40B4-BE49-F238E27FC236}">
                <a16:creationId xmlns:a16="http://schemas.microsoft.com/office/drawing/2014/main" id="{17B6FA3D-3DF0-45F0-9A5D-4EDC02CAB595}"/>
              </a:ext>
            </a:extLst>
          </p:cNvPr>
          <p:cNvPicPr>
            <a:picLocks noChangeAspect="1"/>
          </p:cNvPicPr>
          <p:nvPr/>
        </p:nvPicPr>
        <p:blipFill>
          <a:blip r:embed="rId3"/>
          <a:stretch>
            <a:fillRect/>
          </a:stretch>
        </p:blipFill>
        <p:spPr>
          <a:xfrm>
            <a:off x="5159513" y="3003878"/>
            <a:ext cx="3542857" cy="1714286"/>
          </a:xfrm>
          <a:prstGeom prst="rect">
            <a:avLst/>
          </a:prstGeom>
        </p:spPr>
      </p:pic>
    </p:spTree>
    <p:extLst>
      <p:ext uri="{BB962C8B-B14F-4D97-AF65-F5344CB8AC3E}">
        <p14:creationId xmlns:p14="http://schemas.microsoft.com/office/powerpoint/2010/main" val="365307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8E31-23FD-6255-4B00-EA0D3FFA99DC}"/>
              </a:ext>
            </a:extLst>
          </p:cNvPr>
          <p:cNvSpPr>
            <a:spLocks noGrp="1"/>
          </p:cNvSpPr>
          <p:nvPr>
            <p:ph type="title"/>
          </p:nvPr>
        </p:nvSpPr>
        <p:spPr>
          <a:xfrm>
            <a:off x="181628" y="236613"/>
            <a:ext cx="10953314" cy="713453"/>
          </a:xfrm>
        </p:spPr>
        <p:txBody>
          <a:bodyPr/>
          <a:lstStyle/>
          <a:p>
            <a:pPr algn="ctr"/>
            <a:r>
              <a:rPr lang="en-US" sz="4000">
                <a:ea typeface="Cambria"/>
              </a:rPr>
              <a:t>Contacting NWEA or NYSED for Testing Materials </a:t>
            </a:r>
          </a:p>
        </p:txBody>
      </p:sp>
      <p:sp>
        <p:nvSpPr>
          <p:cNvPr id="3" name="Slide Number Placeholder 2">
            <a:extLst>
              <a:ext uri="{FF2B5EF4-FFF2-40B4-BE49-F238E27FC236}">
                <a16:creationId xmlns:a16="http://schemas.microsoft.com/office/drawing/2014/main" id="{5523A4A1-9115-9C9B-47BE-375D9FC7BE5D}"/>
              </a:ext>
            </a:extLst>
          </p:cNvPr>
          <p:cNvSpPr>
            <a:spLocks noGrp="1"/>
          </p:cNvSpPr>
          <p:nvPr>
            <p:ph type="sldNum" sz="quarter" idx="12"/>
          </p:nvPr>
        </p:nvSpPr>
        <p:spPr/>
        <p:txBody>
          <a:bodyPr/>
          <a:lstStyle/>
          <a:p>
            <a:fld id="{38BC901B-B5E4-4A47-8F67-5F155DBF4CDE}" type="slidenum">
              <a:rPr lang="en-US" smtClean="0"/>
              <a:pPr/>
              <a:t>29</a:t>
            </a:fld>
            <a:endParaRPr lang="en-US"/>
          </a:p>
        </p:txBody>
      </p:sp>
      <p:pic>
        <p:nvPicPr>
          <p:cNvPr id="4" name="Picture 3">
            <a:extLst>
              <a:ext uri="{FF2B5EF4-FFF2-40B4-BE49-F238E27FC236}">
                <a16:creationId xmlns:a16="http://schemas.microsoft.com/office/drawing/2014/main" id="{67B71D9A-66AB-1632-C6B4-1A5DE2E52FF4}"/>
              </a:ext>
            </a:extLst>
          </p:cNvPr>
          <p:cNvPicPr>
            <a:picLocks noChangeAspect="1"/>
          </p:cNvPicPr>
          <p:nvPr/>
        </p:nvPicPr>
        <p:blipFill>
          <a:blip r:embed="rId2"/>
          <a:stretch>
            <a:fillRect/>
          </a:stretch>
        </p:blipFill>
        <p:spPr>
          <a:xfrm>
            <a:off x="2101915" y="3297249"/>
            <a:ext cx="7412249" cy="33367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883D9DED-6D8A-9EF8-35B0-10ABDEC5CF9D}"/>
              </a:ext>
            </a:extLst>
          </p:cNvPr>
          <p:cNvSpPr txBox="1"/>
          <p:nvPr/>
        </p:nvSpPr>
        <p:spPr>
          <a:xfrm>
            <a:off x="182294" y="-336708"/>
            <a:ext cx="1095207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a:solidFill>
                <a:srgbClr val="3F26C9"/>
              </a:solidFill>
              <a:ea typeface="Calibri"/>
              <a:cs typeface="Calibri"/>
            </a:endParaRPr>
          </a:p>
          <a:p>
            <a:pPr algn="ctr"/>
            <a:endParaRPr lang="en-US" sz="2400" b="1">
              <a:solidFill>
                <a:srgbClr val="3F26C9"/>
              </a:solidFill>
              <a:ea typeface="Calibri"/>
              <a:cs typeface="Calibri"/>
            </a:endParaRPr>
          </a:p>
          <a:p>
            <a:pPr algn="ctr"/>
            <a:endParaRPr lang="en-US" sz="2400" b="1">
              <a:solidFill>
                <a:srgbClr val="3F26C9"/>
              </a:solidFill>
              <a:ea typeface="Calibri"/>
              <a:cs typeface="Calibri"/>
            </a:endParaRPr>
          </a:p>
          <a:p>
            <a:pPr algn="ctr"/>
            <a:r>
              <a:rPr lang="en-US" sz="2400" b="1">
                <a:solidFill>
                  <a:srgbClr val="3F26C9"/>
                </a:solidFill>
                <a:ea typeface="Calibri"/>
                <a:cs typeface="Calibri"/>
              </a:rPr>
              <a:t>If you need additional test booklets / Testing materials... </a:t>
            </a:r>
            <a:endParaRPr lang="en-US">
              <a:ea typeface="Calibri"/>
              <a:cs typeface="Calibri"/>
            </a:endParaRPr>
          </a:p>
          <a:p>
            <a:pPr algn="ctr"/>
            <a:r>
              <a:rPr lang="en-US">
                <a:ea typeface="Calibri"/>
                <a:cs typeface="Calibri"/>
              </a:rPr>
              <a:t>For </a:t>
            </a:r>
            <a:r>
              <a:rPr lang="en-US" b="1">
                <a:solidFill>
                  <a:srgbClr val="3F26C9"/>
                </a:solidFill>
                <a:ea typeface="Calibri"/>
                <a:cs typeface="Calibri"/>
              </a:rPr>
              <a:t>ELA &amp; Math</a:t>
            </a:r>
            <a:r>
              <a:rPr lang="en-US">
                <a:ea typeface="Calibri"/>
                <a:cs typeface="Calibri"/>
              </a:rPr>
              <a:t> reach-out to </a:t>
            </a:r>
            <a:r>
              <a:rPr lang="en-US" b="1">
                <a:ea typeface="Calibri"/>
                <a:cs typeface="Calibri"/>
              </a:rPr>
              <a:t>NWEA.</a:t>
            </a:r>
            <a:r>
              <a:rPr lang="en-US">
                <a:ea typeface="Calibri"/>
                <a:cs typeface="Calibri"/>
              </a:rPr>
              <a:t>.. For </a:t>
            </a:r>
            <a:r>
              <a:rPr lang="en-US" b="1">
                <a:solidFill>
                  <a:srgbClr val="3F26C9"/>
                </a:solidFill>
                <a:ea typeface="Calibri"/>
                <a:cs typeface="Calibri"/>
              </a:rPr>
              <a:t>Science</a:t>
            </a:r>
            <a:r>
              <a:rPr lang="en-US">
                <a:ea typeface="Calibri"/>
                <a:cs typeface="Calibri"/>
              </a:rPr>
              <a:t> Reach out to </a:t>
            </a:r>
            <a:r>
              <a:rPr lang="en-US" b="1">
                <a:ea typeface="Calibri"/>
                <a:cs typeface="Calibri"/>
              </a:rPr>
              <a:t>NYSED</a:t>
            </a:r>
            <a:r>
              <a:rPr lang="en-US">
                <a:ea typeface="Calibri"/>
                <a:cs typeface="Calibri"/>
              </a:rPr>
              <a:t>.  </a:t>
            </a:r>
          </a:p>
          <a:p>
            <a:pPr algn="ctr"/>
            <a:r>
              <a:rPr lang="en-US">
                <a:ea typeface="Calibri"/>
                <a:cs typeface="Calibri"/>
              </a:rPr>
              <a:t>Contact information is listed in the chart below.</a:t>
            </a:r>
          </a:p>
          <a:p>
            <a:pPr algn="ctr"/>
            <a:r>
              <a:rPr lang="en-US">
                <a:solidFill>
                  <a:srgbClr val="000000"/>
                </a:solidFill>
                <a:ea typeface="+mn-lt"/>
                <a:cs typeface="+mn-lt"/>
              </a:rPr>
              <a:t>You can also find some manuals on the following NYSED Websites (links below)</a:t>
            </a:r>
          </a:p>
          <a:p>
            <a:pPr algn="ctr"/>
            <a:r>
              <a:rPr lang="en-US" b="1">
                <a:solidFill>
                  <a:srgbClr val="3F26C9"/>
                </a:solidFill>
                <a:ea typeface="+mn-lt"/>
                <a:cs typeface="+mn-lt"/>
              </a:rPr>
              <a:t>2025</a:t>
            </a:r>
          </a:p>
          <a:p>
            <a:pPr algn="ctr"/>
            <a:r>
              <a:rPr lang="en-US" b="1">
                <a:solidFill>
                  <a:srgbClr val="3F26C9"/>
                </a:solidFill>
                <a:ea typeface="+mn-lt"/>
                <a:cs typeface="+mn-lt"/>
                <a:hlinkClick r:id="rId3">
                  <a:extLst>
                    <a:ext uri="{A12FA001-AC4F-418D-AE19-62706E023703}">
                      <ahyp:hlinkClr xmlns:ahyp="http://schemas.microsoft.com/office/drawing/2018/hyperlinkcolor" val="tx"/>
                    </a:ext>
                  </a:extLst>
                </a:hlinkClick>
              </a:rPr>
              <a:t>English Language Arts, Mathematics, and Science Test Manuals, Educator Guides and Teacher's Directions | New York State Education Department</a:t>
            </a:r>
          </a:p>
        </p:txBody>
      </p:sp>
      <p:pic>
        <p:nvPicPr>
          <p:cNvPr id="5" name="Picture 4" descr="Clipart - book - coloured">
            <a:extLst>
              <a:ext uri="{FF2B5EF4-FFF2-40B4-BE49-F238E27FC236}">
                <a16:creationId xmlns:a16="http://schemas.microsoft.com/office/drawing/2014/main" id="{732A9F88-71A2-3863-3895-E1F2D858FB66}"/>
              </a:ext>
            </a:extLst>
          </p:cNvPr>
          <p:cNvPicPr>
            <a:picLocks noChangeAspect="1"/>
          </p:cNvPicPr>
          <p:nvPr/>
        </p:nvPicPr>
        <p:blipFill>
          <a:blip r:embed="rId4"/>
          <a:stretch>
            <a:fillRect/>
          </a:stretch>
        </p:blipFill>
        <p:spPr>
          <a:xfrm rot="1560000">
            <a:off x="9319116" y="3629227"/>
            <a:ext cx="1957542" cy="1831115"/>
          </a:xfrm>
          <a:prstGeom prst="rect">
            <a:avLst/>
          </a:prstGeom>
        </p:spPr>
      </p:pic>
      <p:pic>
        <p:nvPicPr>
          <p:cNvPr id="7" name="Picture 6" descr="Clipart - book - coloured">
            <a:extLst>
              <a:ext uri="{FF2B5EF4-FFF2-40B4-BE49-F238E27FC236}">
                <a16:creationId xmlns:a16="http://schemas.microsoft.com/office/drawing/2014/main" id="{42320454-6D5A-88B9-E5B5-DC69569F33F8}"/>
              </a:ext>
            </a:extLst>
          </p:cNvPr>
          <p:cNvPicPr>
            <a:picLocks noChangeAspect="1"/>
          </p:cNvPicPr>
          <p:nvPr/>
        </p:nvPicPr>
        <p:blipFill>
          <a:blip r:embed="rId4"/>
          <a:stretch>
            <a:fillRect/>
          </a:stretch>
        </p:blipFill>
        <p:spPr>
          <a:xfrm rot="9840000">
            <a:off x="135112" y="3380598"/>
            <a:ext cx="2088170" cy="2016171"/>
          </a:xfrm>
          <a:prstGeom prst="rect">
            <a:avLst/>
          </a:prstGeom>
        </p:spPr>
      </p:pic>
    </p:spTree>
    <p:extLst>
      <p:ext uri="{BB962C8B-B14F-4D97-AF65-F5344CB8AC3E}">
        <p14:creationId xmlns:p14="http://schemas.microsoft.com/office/powerpoint/2010/main" val="227937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F9CF9-45C4-1512-615B-A9862FAA2F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78F72A-BC5B-17AF-B41B-195835D5DFA5}"/>
              </a:ext>
            </a:extLst>
          </p:cNvPr>
          <p:cNvSpPr>
            <a:spLocks noGrp="1"/>
          </p:cNvSpPr>
          <p:nvPr>
            <p:ph type="title"/>
          </p:nvPr>
        </p:nvSpPr>
        <p:spPr>
          <a:xfrm>
            <a:off x="1905000" y="2667000"/>
            <a:ext cx="7620000" cy="1143000"/>
          </a:xfrm>
        </p:spPr>
        <p:txBody>
          <a:bodyPr/>
          <a:lstStyle/>
          <a:p>
            <a:pPr algn="ctr"/>
            <a:r>
              <a:rPr lang="en-US"/>
              <a:t>Staffing Updates</a:t>
            </a:r>
          </a:p>
        </p:txBody>
      </p:sp>
      <p:sp>
        <p:nvSpPr>
          <p:cNvPr id="4" name="Slide Number Placeholder 3">
            <a:extLst>
              <a:ext uri="{FF2B5EF4-FFF2-40B4-BE49-F238E27FC236}">
                <a16:creationId xmlns:a16="http://schemas.microsoft.com/office/drawing/2014/main" id="{5C28D55A-CF2E-3560-133F-78915AC62474}"/>
              </a:ext>
            </a:extLst>
          </p:cNvPr>
          <p:cNvSpPr>
            <a:spLocks noGrp="1"/>
          </p:cNvSpPr>
          <p:nvPr>
            <p:ph type="sldNum" sz="quarter" idx="12"/>
          </p:nvPr>
        </p:nvSpPr>
        <p:spPr/>
        <p:txBody>
          <a:bodyPr/>
          <a:lstStyle/>
          <a:p>
            <a:fld id="{38BC901B-B5E4-4A47-8F67-5F155DBF4CDE}" type="slidenum">
              <a:rPr lang="en-US" smtClean="0"/>
              <a:pPr/>
              <a:t>3</a:t>
            </a:fld>
            <a:endParaRPr lang="en-US"/>
          </a:p>
        </p:txBody>
      </p:sp>
    </p:spTree>
    <p:extLst>
      <p:ext uri="{BB962C8B-B14F-4D97-AF65-F5344CB8AC3E}">
        <p14:creationId xmlns:p14="http://schemas.microsoft.com/office/powerpoint/2010/main" val="3738492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BCB0-579D-4593-7800-6F764DBDE371}"/>
              </a:ext>
            </a:extLst>
          </p:cNvPr>
          <p:cNvSpPr>
            <a:spLocks noGrp="1"/>
          </p:cNvSpPr>
          <p:nvPr>
            <p:ph type="title"/>
          </p:nvPr>
        </p:nvSpPr>
        <p:spPr>
          <a:xfrm>
            <a:off x="609600" y="274638"/>
            <a:ext cx="10160000" cy="579329"/>
          </a:xfrm>
        </p:spPr>
        <p:txBody>
          <a:bodyPr anchor="ctr">
            <a:normAutofit fontScale="90000"/>
          </a:bodyPr>
          <a:lstStyle/>
          <a:p>
            <a:pPr algn="ctr"/>
            <a:r>
              <a:rPr lang="en-US" sz="4300">
                <a:solidFill>
                  <a:srgbClr val="3F26C9"/>
                </a:solidFill>
              </a:rPr>
              <a:t>Important Dates both PBT &amp; CBT</a:t>
            </a:r>
            <a:endParaRPr lang="en-US" sz="4300" b="1">
              <a:solidFill>
                <a:srgbClr val="3F26C9"/>
              </a:solidFill>
              <a:ea typeface="Cambria"/>
            </a:endParaRPr>
          </a:p>
        </p:txBody>
      </p:sp>
      <p:sp>
        <p:nvSpPr>
          <p:cNvPr id="4" name="Slide Number Placeholder 3">
            <a:extLst>
              <a:ext uri="{FF2B5EF4-FFF2-40B4-BE49-F238E27FC236}">
                <a16:creationId xmlns:a16="http://schemas.microsoft.com/office/drawing/2014/main" id="{C39CD4C8-869A-ED4B-4143-8C9782F35BF8}"/>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30</a:t>
            </a:fld>
            <a:endParaRPr lang="en-US"/>
          </a:p>
        </p:txBody>
      </p:sp>
      <p:pic>
        <p:nvPicPr>
          <p:cNvPr id="5" name="Picture 4" descr="Clipart - Thumbtack note Important">
            <a:extLst>
              <a:ext uri="{FF2B5EF4-FFF2-40B4-BE49-F238E27FC236}">
                <a16:creationId xmlns:a16="http://schemas.microsoft.com/office/drawing/2014/main" id="{E73D8EC6-B35C-E648-E875-35EA590FFA60}"/>
              </a:ext>
            </a:extLst>
          </p:cNvPr>
          <p:cNvPicPr>
            <a:picLocks noChangeAspect="1"/>
          </p:cNvPicPr>
          <p:nvPr/>
        </p:nvPicPr>
        <p:blipFill>
          <a:blip r:embed="rId2"/>
          <a:stretch>
            <a:fillRect/>
          </a:stretch>
        </p:blipFill>
        <p:spPr>
          <a:xfrm rot="720000">
            <a:off x="9009571" y="-93956"/>
            <a:ext cx="2361415" cy="1652149"/>
          </a:xfrm>
          <a:prstGeom prst="rect">
            <a:avLst/>
          </a:prstGeom>
        </p:spPr>
      </p:pic>
      <p:graphicFrame>
        <p:nvGraphicFramePr>
          <p:cNvPr id="9" name="Table 8">
            <a:extLst>
              <a:ext uri="{FF2B5EF4-FFF2-40B4-BE49-F238E27FC236}">
                <a16:creationId xmlns:a16="http://schemas.microsoft.com/office/drawing/2014/main" id="{B81466E0-4ED5-F702-3E53-319DDE67DE21}"/>
              </a:ext>
            </a:extLst>
          </p:cNvPr>
          <p:cNvGraphicFramePr>
            <a:graphicFrameLocks noGrp="1"/>
          </p:cNvGraphicFramePr>
          <p:nvPr>
            <p:extLst>
              <p:ext uri="{D42A27DB-BD31-4B8C-83A1-F6EECF244321}">
                <p14:modId xmlns:p14="http://schemas.microsoft.com/office/powerpoint/2010/main" val="2010388622"/>
              </p:ext>
            </p:extLst>
          </p:nvPr>
        </p:nvGraphicFramePr>
        <p:xfrm>
          <a:off x="1200410" y="1440493"/>
          <a:ext cx="8991600" cy="5170523"/>
        </p:xfrm>
        <a:graphic>
          <a:graphicData uri="http://schemas.openxmlformats.org/drawingml/2006/table">
            <a:tbl>
              <a:tblPr bandRow="1">
                <a:tableStyleId>{5C22544A-7EE6-4342-B048-85BDC9FD1C3A}</a:tableStyleId>
              </a:tblPr>
              <a:tblGrid>
                <a:gridCol w="6629400">
                  <a:extLst>
                    <a:ext uri="{9D8B030D-6E8A-4147-A177-3AD203B41FA5}">
                      <a16:colId xmlns:a16="http://schemas.microsoft.com/office/drawing/2014/main" val="515978334"/>
                    </a:ext>
                  </a:extLst>
                </a:gridCol>
                <a:gridCol w="2362200">
                  <a:extLst>
                    <a:ext uri="{9D8B030D-6E8A-4147-A177-3AD203B41FA5}">
                      <a16:colId xmlns:a16="http://schemas.microsoft.com/office/drawing/2014/main" val="4124894416"/>
                    </a:ext>
                  </a:extLst>
                </a:gridCol>
              </a:tblGrid>
              <a:tr h="370979">
                <a:tc>
                  <a:txBody>
                    <a:bodyPr/>
                    <a:lstStyle/>
                    <a:p>
                      <a:pPr algn="ctr" fontAlgn="b"/>
                      <a:r>
                        <a:rPr lang="en-US" sz="1600" b="1" i="0" u="none" strike="noStrike">
                          <a:solidFill>
                            <a:srgbClr val="C00000"/>
                          </a:solidFill>
                          <a:effectLst/>
                          <a:latin typeface="Aptos Narrow"/>
                        </a:rPr>
                        <a:t>IMPORTANT DATES AND DEADLINES --- 2024 - 2025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a:txBody>
                    <a:bodyPr/>
                    <a:lstStyle/>
                    <a:p>
                      <a:pPr algn="ctr" fontAlgn="b"/>
                      <a:r>
                        <a:rPr lang="en-US" sz="2000" b="1" i="0" u="none" strike="noStrike">
                          <a:solidFill>
                            <a:srgbClr val="C00000"/>
                          </a:solidFill>
                          <a:effectLst/>
                          <a:latin typeface="Aptos Narrow"/>
                        </a:rPr>
                        <a:t>Due Dates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extLst>
                  <a:ext uri="{0D108BD9-81ED-4DB2-BD59-A6C34878D82A}">
                    <a16:rowId xmlns:a16="http://schemas.microsoft.com/office/drawing/2014/main" val="4201467201"/>
                  </a:ext>
                </a:extLst>
              </a:tr>
              <a:tr h="220269">
                <a:tc>
                  <a:txBody>
                    <a:bodyPr/>
                    <a:lstStyle/>
                    <a:p>
                      <a:pPr algn="ctr" fontAlgn="b"/>
                      <a:endParaRPr lang="en-US" sz="1100" b="1" i="0" u="none" strike="noStrike">
                        <a:solidFill>
                          <a:srgbClr val="C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6C9EC"/>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173905814"/>
                  </a:ext>
                </a:extLst>
              </a:tr>
              <a:tr h="359386">
                <a:tc>
                  <a:txBody>
                    <a:bodyPr/>
                    <a:lstStyle/>
                    <a:p>
                      <a:pPr algn="ctr" fontAlgn="b"/>
                      <a:r>
                        <a:rPr lang="en-US" sz="1100" b="1" i="0" u="none" strike="noStrike">
                          <a:solidFill>
                            <a:srgbClr val="C00000"/>
                          </a:solidFill>
                          <a:effectLst/>
                          <a:latin typeface="Aptos Narrow"/>
                        </a:rPr>
                        <a:t>Operational CBT: Date to have all student data </a:t>
                      </a:r>
                      <a:r>
                        <a:rPr lang="en-US" sz="1100" b="1" i="0" u="none" strike="noStrike">
                          <a:solidFill>
                            <a:srgbClr val="030CBD"/>
                          </a:solidFill>
                          <a:effectLst/>
                          <a:latin typeface="Aptos Narrow"/>
                        </a:rPr>
                        <a:t>Up-To-Date-in Level 0</a:t>
                      </a:r>
                      <a:r>
                        <a:rPr lang="en-US" sz="1100" b="1" i="0" u="none" strike="noStrike">
                          <a:solidFill>
                            <a:srgbClr val="C00000"/>
                          </a:solidFill>
                          <a:effectLst/>
                          <a:latin typeface="Aptos Narrow"/>
                        </a:rPr>
                        <a:t> and </a:t>
                      </a:r>
                      <a:r>
                        <a:rPr lang="en-US" sz="1100" b="1" i="0" u="none" strike="noStrike">
                          <a:solidFill>
                            <a:srgbClr val="030CBD"/>
                          </a:solidFill>
                          <a:effectLst/>
                          <a:latin typeface="Aptos Narrow"/>
                        </a:rPr>
                        <a:t>pushed-up to Level 1 </a:t>
                      </a:r>
                      <a:r>
                        <a:rPr lang="en-US" sz="1100" b="1" i="0" u="none" strike="noStrike">
                          <a:solidFill>
                            <a:srgbClr val="C00000"/>
                          </a:solidFill>
                          <a:effectLst/>
                          <a:latin typeface="Aptos Narrow"/>
                        </a:rPr>
                        <a:t>for DW load.</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n-US" sz="1100" b="1" i="0" u="none" strike="noStrike">
                          <a:solidFill>
                            <a:srgbClr val="C00000"/>
                          </a:solidFill>
                          <a:effectLst/>
                          <a:latin typeface="Aptos Narrow"/>
                        </a:rPr>
                        <a:t>February 21</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285313674"/>
                  </a:ext>
                </a:extLst>
              </a:tr>
              <a:tr h="220269">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extLst>
                  <a:ext uri="{0D108BD9-81ED-4DB2-BD59-A6C34878D82A}">
                    <a16:rowId xmlns:a16="http://schemas.microsoft.com/office/drawing/2014/main" val="2520434967"/>
                  </a:ext>
                </a:extLst>
              </a:tr>
              <a:tr h="347793">
                <a:tc>
                  <a:txBody>
                    <a:bodyPr/>
                    <a:lstStyle/>
                    <a:p>
                      <a:pPr algn="ctr" fontAlgn="b"/>
                      <a:r>
                        <a:rPr lang="en-US" sz="1100" b="1" i="0" u="none" strike="noStrike">
                          <a:solidFill>
                            <a:srgbClr val="000000"/>
                          </a:solidFill>
                          <a:effectLst/>
                          <a:latin typeface="Aptos Narrow"/>
                        </a:rPr>
                        <a:t>Operational ELA, Math and Science Classes and Students Tabs are available</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1100" b="1" i="0" u="none" strike="noStrike">
                          <a:solidFill>
                            <a:srgbClr val="030CBD"/>
                          </a:solidFill>
                          <a:effectLst/>
                          <a:latin typeface="Aptos Narrow"/>
                        </a:rPr>
                        <a:t>March 10th</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04511029"/>
                  </a:ext>
                </a:extLst>
              </a:tr>
              <a:tr h="220269">
                <a:tc>
                  <a:txBody>
                    <a:bodyPr/>
                    <a:lstStyle/>
                    <a:p>
                      <a:pPr algn="ctr" fontAlgn="b"/>
                      <a:endParaRPr lang="en-US" sz="1100" b="1"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extLst>
                  <a:ext uri="{0D108BD9-81ED-4DB2-BD59-A6C34878D82A}">
                    <a16:rowId xmlns:a16="http://schemas.microsoft.com/office/drawing/2014/main" val="630396247"/>
                  </a:ext>
                </a:extLst>
              </a:tr>
              <a:tr h="289827">
                <a:tc>
                  <a:txBody>
                    <a:bodyPr/>
                    <a:lstStyle/>
                    <a:p>
                      <a:pPr algn="ctr" fontAlgn="b"/>
                      <a:r>
                        <a:rPr lang="en-US" sz="1100" b="1" i="0" u="none" strike="noStrike">
                          <a:solidFill>
                            <a:srgbClr val="000000"/>
                          </a:solidFill>
                          <a:effectLst/>
                          <a:latin typeface="Aptos Narrow"/>
                        </a:rPr>
                        <a:t>Operational ELA, Math and Science Tests Tabs are available </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1100" b="1" i="0" u="none" strike="noStrike">
                          <a:solidFill>
                            <a:srgbClr val="030CBD"/>
                          </a:solidFill>
                          <a:effectLst/>
                          <a:latin typeface="Aptos Narrow"/>
                        </a:rPr>
                        <a:t>March 24th</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8675927"/>
                  </a:ext>
                </a:extLst>
              </a:tr>
              <a:tr h="220269">
                <a:tc>
                  <a:txBody>
                    <a:bodyPr/>
                    <a:lstStyle/>
                    <a:p>
                      <a:pPr algn="ctr" fontAlgn="b"/>
                      <a:endParaRPr lang="en-US" sz="1100" b="1"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extLst>
                  <a:ext uri="{0D108BD9-81ED-4DB2-BD59-A6C34878D82A}">
                    <a16:rowId xmlns:a16="http://schemas.microsoft.com/office/drawing/2014/main" val="634565096"/>
                  </a:ext>
                </a:extLst>
              </a:tr>
              <a:tr h="220269">
                <a:tc>
                  <a:txBody>
                    <a:bodyPr/>
                    <a:lstStyle/>
                    <a:p>
                      <a:pPr algn="ctr" fontAlgn="b"/>
                      <a:r>
                        <a:rPr lang="en-US" sz="1100" b="1" i="0" u="none" strike="noStrike">
                          <a:solidFill>
                            <a:srgbClr val="000000"/>
                          </a:solidFill>
                          <a:effectLst/>
                          <a:latin typeface="Aptos Narrow"/>
                        </a:rPr>
                        <a:t>Operational ELA, Math and Science Student Login Tickets Available to print</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1100" b="1" i="0" u="none" strike="noStrike">
                          <a:solidFill>
                            <a:srgbClr val="030CBD"/>
                          </a:solidFill>
                          <a:effectLst/>
                          <a:latin typeface="Aptos Narrow"/>
                        </a:rPr>
                        <a:t>March 24th</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79194633"/>
                  </a:ext>
                </a:extLst>
              </a:tr>
              <a:tr h="220269">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DAE9F8"/>
                    </a:solidFill>
                  </a:tcPr>
                </a:tc>
                <a:extLst>
                  <a:ext uri="{0D108BD9-81ED-4DB2-BD59-A6C34878D82A}">
                    <a16:rowId xmlns:a16="http://schemas.microsoft.com/office/drawing/2014/main" val="3006046790"/>
                  </a:ext>
                </a:extLst>
              </a:tr>
              <a:tr h="220269">
                <a:tc>
                  <a:txBody>
                    <a:bodyPr/>
                    <a:lstStyle/>
                    <a:p>
                      <a:pPr algn="ctr" fontAlgn="b"/>
                      <a:r>
                        <a:rPr lang="en-US" sz="1100" b="1" i="0" u="none" strike="noStrike">
                          <a:solidFill>
                            <a:srgbClr val="030CBD"/>
                          </a:solidFill>
                          <a:effectLst/>
                          <a:latin typeface="Aptos Narrow"/>
                        </a:rPr>
                        <a:t>(ANSWER SHEET PROCESSING)</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5185659"/>
                  </a:ext>
                </a:extLst>
              </a:tr>
              <a:tr h="301421">
                <a:tc>
                  <a:txBody>
                    <a:bodyPr/>
                    <a:lstStyle/>
                    <a:p>
                      <a:pPr algn="ctr" fontAlgn="b"/>
                      <a:r>
                        <a:rPr lang="en-US" sz="1100" b="1" i="0" u="none" strike="noStrike">
                          <a:solidFill>
                            <a:srgbClr val="000000"/>
                          </a:solidFill>
                          <a:effectLst/>
                          <a:latin typeface="Aptos Narrow"/>
                        </a:rPr>
                        <a:t>ELA all answer sheets must be to us for processing</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1100" b="1" i="0" u="none" strike="noStrike">
                          <a:solidFill>
                            <a:srgbClr val="030CBD"/>
                          </a:solidFill>
                          <a:effectLst/>
                          <a:latin typeface="Aptos Narrow"/>
                        </a:rPr>
                        <a:t>May 19th</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496284119"/>
                  </a:ext>
                </a:extLst>
              </a:tr>
              <a:tr h="220269">
                <a:tc>
                  <a:txBody>
                    <a:bodyPr/>
                    <a:lstStyle/>
                    <a:p>
                      <a:pPr algn="ctr" fontAlgn="b"/>
                      <a:endParaRPr lang="en-US" sz="1100" b="1"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extLst>
                  <a:ext uri="{0D108BD9-81ED-4DB2-BD59-A6C34878D82A}">
                    <a16:rowId xmlns:a16="http://schemas.microsoft.com/office/drawing/2014/main" val="1947955847"/>
                  </a:ext>
                </a:extLst>
              </a:tr>
              <a:tr h="359386">
                <a:tc>
                  <a:txBody>
                    <a:bodyPr/>
                    <a:lstStyle/>
                    <a:p>
                      <a:pPr algn="ctr" fontAlgn="b"/>
                      <a:r>
                        <a:rPr lang="en-US" sz="1200" b="1" i="0" u="none" strike="noStrike">
                          <a:solidFill>
                            <a:srgbClr val="000000"/>
                          </a:solidFill>
                          <a:effectLst/>
                          <a:latin typeface="Aptos"/>
                        </a:rPr>
                        <a:t>Science All answer sheet must be to us for processing</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1100" b="1" i="0" u="none" strike="noStrike">
                          <a:solidFill>
                            <a:srgbClr val="030CBD"/>
                          </a:solidFill>
                          <a:effectLst/>
                          <a:latin typeface="Aptos Narrow"/>
                        </a:rPr>
                        <a:t>May 23rd</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97250406"/>
                  </a:ext>
                </a:extLst>
              </a:tr>
              <a:tr h="220269">
                <a:tc>
                  <a:txBody>
                    <a:bodyPr/>
                    <a:lstStyle/>
                    <a:p>
                      <a:pPr algn="ctr" fontAlgn="b"/>
                      <a:endParaRPr lang="en-US" sz="1100" b="1"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extLst>
                  <a:ext uri="{0D108BD9-81ED-4DB2-BD59-A6C34878D82A}">
                    <a16:rowId xmlns:a16="http://schemas.microsoft.com/office/drawing/2014/main" val="3034448312"/>
                  </a:ext>
                </a:extLst>
              </a:tr>
              <a:tr h="370979">
                <a:tc>
                  <a:txBody>
                    <a:bodyPr/>
                    <a:lstStyle/>
                    <a:p>
                      <a:pPr algn="ctr" fontAlgn="b"/>
                      <a:r>
                        <a:rPr lang="en-US" sz="1200" b="1" i="0" u="none" strike="noStrike">
                          <a:solidFill>
                            <a:srgbClr val="000000"/>
                          </a:solidFill>
                          <a:effectLst/>
                          <a:latin typeface="Aptos"/>
                        </a:rPr>
                        <a:t>MATH all answer sheets must be to us for processing</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1100" b="1" i="0" u="none" strike="noStrike">
                          <a:solidFill>
                            <a:srgbClr val="030CBD"/>
                          </a:solidFill>
                          <a:effectLst/>
                          <a:latin typeface="Aptos Narrow"/>
                        </a:rPr>
                        <a:t>May 29th</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08461340"/>
                  </a:ext>
                </a:extLst>
              </a:tr>
              <a:tr h="220269">
                <a:tc>
                  <a:txBody>
                    <a:bodyPr/>
                    <a:lstStyle/>
                    <a:p>
                      <a:pPr algn="ctr" fontAlgn="b"/>
                      <a:endParaRPr lang="en-US" sz="1100" b="1"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extLst>
                  <a:ext uri="{0D108BD9-81ED-4DB2-BD59-A6C34878D82A}">
                    <a16:rowId xmlns:a16="http://schemas.microsoft.com/office/drawing/2014/main" val="2450967768"/>
                  </a:ext>
                </a:extLst>
              </a:tr>
              <a:tr h="347793">
                <a:tc>
                  <a:txBody>
                    <a:bodyPr/>
                    <a:lstStyle/>
                    <a:p>
                      <a:pPr algn="ctr" fontAlgn="b"/>
                      <a:r>
                        <a:rPr lang="en-US" sz="1200" b="1" i="0" u="none" strike="noStrike">
                          <a:solidFill>
                            <a:srgbClr val="000000"/>
                          </a:solidFill>
                          <a:effectLst/>
                          <a:latin typeface="Aptos"/>
                        </a:rPr>
                        <a:t>NYSESLAT All answer sheets must be to us for processing</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r>
                        <a:rPr lang="en-US" sz="1100" b="1" i="0" u="none" strike="noStrike">
                          <a:solidFill>
                            <a:srgbClr val="030CBD"/>
                          </a:solidFill>
                          <a:effectLst/>
                          <a:latin typeface="Aptos Narrow"/>
                        </a:rPr>
                        <a:t>June 6th</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613189254"/>
                  </a:ext>
                </a:extLst>
              </a:tr>
              <a:tr h="220269">
                <a:tc>
                  <a:txBody>
                    <a:bodyPr/>
                    <a:lstStyle/>
                    <a:p>
                      <a:pPr algn="ctr" fontAlgn="b"/>
                      <a:endParaRPr lang="en-US" sz="1100" b="1"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tc>
                  <a:txBody>
                    <a:bodyPr/>
                    <a:lstStyle/>
                    <a:p>
                      <a:pPr algn="ctr" fontAlgn="b"/>
                      <a:endParaRPr lang="en-US" sz="1100" b="0" i="0" u="none" strike="noStrike">
                        <a:solidFill>
                          <a:srgbClr val="000000"/>
                        </a:solidFill>
                        <a:effectLst/>
                        <a:latin typeface="Aptos Narrow"/>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9F8"/>
                    </a:solidFill>
                  </a:tcPr>
                </a:tc>
                <a:extLst>
                  <a:ext uri="{0D108BD9-81ED-4DB2-BD59-A6C34878D82A}">
                    <a16:rowId xmlns:a16="http://schemas.microsoft.com/office/drawing/2014/main" val="920977638"/>
                  </a:ext>
                </a:extLst>
              </a:tr>
            </a:tbl>
          </a:graphicData>
        </a:graphic>
      </p:graphicFrame>
    </p:spTree>
    <p:extLst>
      <p:ext uri="{BB962C8B-B14F-4D97-AF65-F5344CB8AC3E}">
        <p14:creationId xmlns:p14="http://schemas.microsoft.com/office/powerpoint/2010/main" val="2158572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714D-0902-AD3B-548D-4CDAC4B469B9}"/>
              </a:ext>
            </a:extLst>
          </p:cNvPr>
          <p:cNvSpPr>
            <a:spLocks noGrp="1"/>
          </p:cNvSpPr>
          <p:nvPr>
            <p:ph type="title"/>
          </p:nvPr>
        </p:nvSpPr>
        <p:spPr/>
        <p:txBody>
          <a:bodyPr/>
          <a:lstStyle/>
          <a:p>
            <a:pPr algn="ctr"/>
            <a:r>
              <a:rPr lang="en-US" sz="2800" b="1">
                <a:solidFill>
                  <a:srgbClr val="3F26C9"/>
                </a:solidFill>
                <a:ea typeface="Cambria"/>
              </a:rPr>
              <a:t> CBT Student Accommodations</a:t>
            </a:r>
            <a:br>
              <a:rPr lang="en-US" sz="2800" b="1">
                <a:solidFill>
                  <a:srgbClr val="3F26C9"/>
                </a:solidFill>
                <a:ea typeface="Cambria"/>
              </a:rPr>
            </a:br>
            <a:r>
              <a:rPr lang="en-US" sz="2800" b="1">
                <a:solidFill>
                  <a:srgbClr val="3F26C9"/>
                </a:solidFill>
                <a:ea typeface="Cambria"/>
              </a:rPr>
              <a:t>(CBT)</a:t>
            </a:r>
            <a:endParaRPr lang="en-US"/>
          </a:p>
        </p:txBody>
      </p:sp>
      <p:sp>
        <p:nvSpPr>
          <p:cNvPr id="3" name="Content Placeholder 2">
            <a:extLst>
              <a:ext uri="{FF2B5EF4-FFF2-40B4-BE49-F238E27FC236}">
                <a16:creationId xmlns:a16="http://schemas.microsoft.com/office/drawing/2014/main" id="{55E82F46-621B-2E83-9752-434DE1032D61}"/>
              </a:ext>
            </a:extLst>
          </p:cNvPr>
          <p:cNvSpPr>
            <a:spLocks noGrp="1"/>
          </p:cNvSpPr>
          <p:nvPr>
            <p:ph idx="1"/>
          </p:nvPr>
        </p:nvSpPr>
        <p:spPr>
          <a:xfrm>
            <a:off x="609600" y="1405285"/>
            <a:ext cx="10153428" cy="5016785"/>
          </a:xfrm>
        </p:spPr>
        <p:txBody>
          <a:bodyPr vert="horz" lIns="91440" tIns="45720" rIns="91440" bIns="45720" rtlCol="0" anchor="t">
            <a:normAutofit/>
          </a:bodyPr>
          <a:lstStyle/>
          <a:p>
            <a:pPr marL="114300" indent="0" algn="ctr">
              <a:buNone/>
            </a:pPr>
            <a:endParaRPr lang="en-US" sz="2000" b="1">
              <a:solidFill>
                <a:srgbClr val="C00000"/>
              </a:solidFill>
            </a:endParaRPr>
          </a:p>
          <a:p>
            <a:pPr marL="114300" indent="0" algn="ctr">
              <a:buNone/>
            </a:pPr>
            <a:r>
              <a:rPr lang="en-US" sz="2000" b="1">
                <a:solidFill>
                  <a:srgbClr val="C00000"/>
                </a:solidFill>
                <a:hlinkClick r:id="rId2">
                  <a:extLst>
                    <a:ext uri="{A12FA001-AC4F-418D-AE19-62706E023703}">
                      <ahyp:hlinkClr xmlns:ahyp="http://schemas.microsoft.com/office/drawing/2018/hyperlinkcolor" val="tx"/>
                    </a:ext>
                  </a:extLst>
                </a:hlinkClick>
              </a:rPr>
              <a:t>(</a:t>
            </a:r>
            <a:r>
              <a:rPr lang="en-US" sz="2000" b="1" i="1">
                <a:solidFill>
                  <a:srgbClr val="C00000"/>
                </a:solidFill>
                <a:hlinkClick r:id="rId2">
                  <a:extLst>
                    <a:ext uri="{A12FA001-AC4F-418D-AE19-62706E023703}">
                      <ahyp:hlinkClr xmlns:ahyp="http://schemas.microsoft.com/office/drawing/2018/hyperlinkcolor" val="tx"/>
                    </a:ext>
                  </a:extLst>
                </a:hlinkClick>
              </a:rPr>
              <a:t>LINK</a:t>
            </a:r>
            <a:r>
              <a:rPr lang="en-US" sz="2000" b="1">
                <a:solidFill>
                  <a:srgbClr val="C00000"/>
                </a:solidFill>
                <a:hlinkClick r:id="rId2">
                  <a:extLst>
                    <a:ext uri="{A12FA001-AC4F-418D-AE19-62706E023703}">
                      <ahyp:hlinkClr xmlns:ahyp="http://schemas.microsoft.com/office/drawing/2018/hyperlinkcolor" val="tx"/>
                    </a:ext>
                  </a:extLst>
                </a:hlinkClick>
              </a:rPr>
              <a:t>):  Setting Student Testing Accommodations for CBT - Quick Reference Guide</a:t>
            </a:r>
            <a:endParaRPr lang="en-US" sz="2000">
              <a:solidFill>
                <a:srgbClr val="C00000"/>
              </a:solidFill>
              <a:ea typeface="Calibri"/>
              <a:cs typeface="Calibri"/>
              <a:hlinkClick r:id="" action="ppaction://noaction">
                <a:extLst>
                  <a:ext uri="{A12FA001-AC4F-418D-AE19-62706E023703}">
                    <ahyp:hlinkClr xmlns:ahyp="http://schemas.microsoft.com/office/drawing/2018/hyperlinkcolor" val="tx"/>
                  </a:ext>
                </a:extLst>
              </a:hlinkClick>
            </a:endParaRPr>
          </a:p>
          <a:p>
            <a:pPr lvl="1">
              <a:buClr>
                <a:srgbClr val="726056"/>
              </a:buClr>
              <a:buFont typeface="Courier New" pitchFamily="34" charset="0"/>
              <a:buChar char="o"/>
            </a:pPr>
            <a:endParaRPr lang="en-US">
              <a:cs typeface="Calibri"/>
            </a:endParaRPr>
          </a:p>
          <a:p>
            <a:pPr marL="411480" lvl="1" indent="0">
              <a:buClr>
                <a:srgbClr val="726056"/>
              </a:buClr>
              <a:buNone/>
            </a:pPr>
            <a:r>
              <a:rPr lang="en-US">
                <a:ea typeface="Calibri"/>
                <a:cs typeface="Calibri"/>
              </a:rPr>
              <a:t>See link above to download a copy of the Testing Accommodations Quick Reference Guide for CBT.  The guide is located at the bottom of the screen when you click the link above.</a:t>
            </a:r>
          </a:p>
          <a:p>
            <a:pPr marL="411480" lvl="1" indent="0" algn="ctr">
              <a:buClr>
                <a:srgbClr val="726056"/>
              </a:buClr>
              <a:buNone/>
            </a:pPr>
            <a:endParaRPr lang="en-US" b="1">
              <a:cs typeface="Calibri"/>
            </a:endParaRPr>
          </a:p>
          <a:p>
            <a:pPr marL="411480" lvl="1" indent="0" algn="ctr">
              <a:buNone/>
            </a:pPr>
            <a:r>
              <a:rPr lang="en-US" b="1">
                <a:cs typeface="Calibri"/>
              </a:rPr>
              <a:t>Multi-Student Setting of Accommodations (Multi Student Edit): </a:t>
            </a:r>
            <a:r>
              <a:rPr lang="en-US">
                <a:cs typeface="Calibri"/>
              </a:rPr>
              <a:t> </a:t>
            </a:r>
            <a:endParaRPr lang="en-US">
              <a:ea typeface="Calibri"/>
              <a:cs typeface="Calibri"/>
            </a:endParaRPr>
          </a:p>
          <a:p>
            <a:pPr marL="777240" lvl="2" indent="0" algn="ctr">
              <a:buClr>
                <a:srgbClr val="AC956E"/>
              </a:buClr>
              <a:buNone/>
            </a:pPr>
            <a:r>
              <a:rPr lang="en-US">
                <a:cs typeface="Calibri"/>
              </a:rPr>
              <a:t>Please keep in mind, When setting accommodations for multiple students simultaneously.</a:t>
            </a:r>
            <a:endParaRPr lang="en-US">
              <a:ea typeface="Calibri"/>
              <a:cs typeface="Calibri"/>
            </a:endParaRPr>
          </a:p>
          <a:p>
            <a:pPr marL="1051560" lvl="3" indent="0" algn="ctr">
              <a:buClr>
                <a:srgbClr val="808DA9"/>
              </a:buClr>
              <a:buNone/>
            </a:pPr>
            <a:r>
              <a:rPr lang="en-US" b="1">
                <a:solidFill>
                  <a:schemeClr val="accent1"/>
                </a:solidFill>
                <a:cs typeface="Calibri"/>
              </a:rPr>
              <a:t>Multi-Student Edit will </a:t>
            </a:r>
            <a:r>
              <a:rPr lang="en-US" b="1" u="sng">
                <a:solidFill>
                  <a:schemeClr val="accent1"/>
                </a:solidFill>
                <a:cs typeface="Calibri"/>
              </a:rPr>
              <a:t>over-write</a:t>
            </a:r>
            <a:r>
              <a:rPr lang="en-US" b="1">
                <a:solidFill>
                  <a:schemeClr val="accent1"/>
                </a:solidFill>
                <a:cs typeface="Calibri"/>
              </a:rPr>
              <a:t> any previously assigned student individual accommodations</a:t>
            </a:r>
            <a:endParaRPr lang="en-US" b="1">
              <a:solidFill>
                <a:schemeClr val="accent1"/>
              </a:solidFill>
              <a:ea typeface="Calibri"/>
              <a:cs typeface="Calibri"/>
            </a:endParaRPr>
          </a:p>
          <a:p>
            <a:pPr marL="1051560" lvl="3" indent="0" algn="ctr">
              <a:buNone/>
            </a:pPr>
            <a:endParaRPr lang="en-US" b="1">
              <a:solidFill>
                <a:schemeClr val="accent1"/>
              </a:solidFill>
              <a:cs typeface="Calibri"/>
            </a:endParaRPr>
          </a:p>
          <a:p>
            <a:pPr marL="1051560" lvl="3" indent="0" algn="ctr">
              <a:buNone/>
            </a:pPr>
            <a:endParaRPr lang="en-US" b="1">
              <a:solidFill>
                <a:schemeClr val="accent1"/>
              </a:solidFill>
              <a:cs typeface="Calibri"/>
            </a:endParaRPr>
          </a:p>
          <a:p>
            <a:pPr marL="411480" lvl="1" indent="0" algn="ctr">
              <a:buClr>
                <a:srgbClr val="726056"/>
              </a:buClr>
              <a:buNone/>
            </a:pPr>
            <a:r>
              <a:rPr lang="en-US" b="1">
                <a:cs typeface="Calibri"/>
              </a:rPr>
              <a:t>Best practice</a:t>
            </a:r>
            <a:r>
              <a:rPr lang="en-US">
                <a:cs typeface="Calibri"/>
              </a:rPr>
              <a:t> is to set all your Multi-Student Accommodations first </a:t>
            </a:r>
            <a:r>
              <a:rPr lang="en-US" b="1">
                <a:cs typeface="Calibri"/>
              </a:rPr>
              <a:t>then add</a:t>
            </a:r>
            <a:r>
              <a:rPr lang="en-US">
                <a:cs typeface="Calibri"/>
              </a:rPr>
              <a:t> any individual student accommodations where needed.  </a:t>
            </a:r>
            <a:endParaRPr lang="en-US">
              <a:solidFill>
                <a:srgbClr val="808080"/>
              </a:solidFill>
              <a:ea typeface="Calibri"/>
              <a:cs typeface="Calibri"/>
            </a:endParaRPr>
          </a:p>
          <a:p>
            <a:pPr lvl="3">
              <a:buClr>
                <a:srgbClr val="808DA9"/>
              </a:buClr>
            </a:pPr>
            <a:endParaRPr lang="en-US">
              <a:cs typeface="Calibri"/>
            </a:endParaRPr>
          </a:p>
        </p:txBody>
      </p:sp>
      <p:sp>
        <p:nvSpPr>
          <p:cNvPr id="4" name="Slide Number Placeholder 3">
            <a:extLst>
              <a:ext uri="{FF2B5EF4-FFF2-40B4-BE49-F238E27FC236}">
                <a16:creationId xmlns:a16="http://schemas.microsoft.com/office/drawing/2014/main" id="{142894ED-9046-286F-E3B7-2D0FFBD1D307}"/>
              </a:ext>
            </a:extLst>
          </p:cNvPr>
          <p:cNvSpPr>
            <a:spLocks noGrp="1"/>
          </p:cNvSpPr>
          <p:nvPr>
            <p:ph type="sldNum" sz="quarter" idx="12"/>
          </p:nvPr>
        </p:nvSpPr>
        <p:spPr/>
        <p:txBody>
          <a:bodyPr/>
          <a:lstStyle/>
          <a:p>
            <a:fld id="{38BC901B-B5E4-4A47-8F67-5F155DBF4CDE}" type="slidenum">
              <a:rPr lang="en-US" smtClean="0"/>
              <a:pPr/>
              <a:t>31</a:t>
            </a:fld>
            <a:endParaRPr lang="en-US"/>
          </a:p>
        </p:txBody>
      </p:sp>
      <p:pic>
        <p:nvPicPr>
          <p:cNvPr id="8" name="Picture 7" descr="A group of children looking at a globe&#10;&#10;Description automatically generated">
            <a:extLst>
              <a:ext uri="{FF2B5EF4-FFF2-40B4-BE49-F238E27FC236}">
                <a16:creationId xmlns:a16="http://schemas.microsoft.com/office/drawing/2014/main" id="{899DA5EF-7604-6F53-FF16-BE52D06B533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53551" y="310"/>
            <a:ext cx="2236418" cy="1543442"/>
          </a:xfrm>
          <a:prstGeom prst="rect">
            <a:avLst/>
          </a:prstGeom>
        </p:spPr>
      </p:pic>
    </p:spTree>
    <p:extLst>
      <p:ext uri="{BB962C8B-B14F-4D97-AF65-F5344CB8AC3E}">
        <p14:creationId xmlns:p14="http://schemas.microsoft.com/office/powerpoint/2010/main" val="1421240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4643-45C5-5D47-E2D7-93A1B8D87627}"/>
              </a:ext>
            </a:extLst>
          </p:cNvPr>
          <p:cNvSpPr>
            <a:spLocks noGrp="1"/>
          </p:cNvSpPr>
          <p:nvPr>
            <p:ph type="title"/>
          </p:nvPr>
        </p:nvSpPr>
        <p:spPr>
          <a:xfrm>
            <a:off x="609600" y="238471"/>
            <a:ext cx="10160000" cy="892740"/>
          </a:xfrm>
        </p:spPr>
        <p:txBody>
          <a:bodyPr/>
          <a:lstStyle/>
          <a:p>
            <a:pPr algn="ctr"/>
            <a:r>
              <a:rPr lang="en-US" sz="2400" b="1">
                <a:ea typeface="+mj-lt"/>
                <a:cs typeface="+mj-lt"/>
              </a:rPr>
              <a:t> </a:t>
            </a:r>
            <a:br>
              <a:rPr lang="en-US" sz="2400" b="1">
                <a:ea typeface="+mj-lt"/>
                <a:cs typeface="+mj-lt"/>
              </a:rPr>
            </a:br>
            <a:br>
              <a:rPr lang="en-US" sz="2400" b="1">
                <a:ea typeface="+mj-lt"/>
                <a:cs typeface="+mj-lt"/>
              </a:rPr>
            </a:br>
            <a:r>
              <a:rPr lang="en-US" sz="2400" b="1">
                <a:solidFill>
                  <a:srgbClr val="3F26C9"/>
                </a:solidFill>
                <a:ea typeface="+mj-lt"/>
                <a:cs typeface="+mj-lt"/>
              </a:rPr>
              <a:t>ADDING 7th GRADE STUDENTS TO GRADE 8 SCIENCE VIA NEXTERA ADMIN</a:t>
            </a:r>
            <a:br>
              <a:rPr lang="en-US" sz="2400" b="1">
                <a:ea typeface="+mj-lt"/>
                <a:cs typeface="+mj-lt"/>
              </a:rPr>
            </a:br>
            <a:r>
              <a:rPr lang="en-US" sz="2400" b="1">
                <a:solidFill>
                  <a:srgbClr val="3F26C9"/>
                </a:solidFill>
                <a:ea typeface="Cambria"/>
              </a:rPr>
              <a:t>  (CBT)</a:t>
            </a:r>
            <a:endParaRPr lang="en-US" sz="2400">
              <a:solidFill>
                <a:srgbClr val="3F26C9"/>
              </a:solidFill>
              <a:ea typeface="Cambria"/>
            </a:endParaRPr>
          </a:p>
          <a:p>
            <a:endParaRPr lang="en-US">
              <a:ea typeface="Cambria"/>
            </a:endParaRPr>
          </a:p>
        </p:txBody>
      </p:sp>
      <p:sp>
        <p:nvSpPr>
          <p:cNvPr id="3" name="Content Placeholder 2">
            <a:extLst>
              <a:ext uri="{FF2B5EF4-FFF2-40B4-BE49-F238E27FC236}">
                <a16:creationId xmlns:a16="http://schemas.microsoft.com/office/drawing/2014/main" id="{080B0D29-2FC6-67C9-6E5E-D924FBE62536}"/>
              </a:ext>
            </a:extLst>
          </p:cNvPr>
          <p:cNvSpPr>
            <a:spLocks noGrp="1"/>
          </p:cNvSpPr>
          <p:nvPr>
            <p:ph idx="1"/>
          </p:nvPr>
        </p:nvSpPr>
        <p:spPr>
          <a:xfrm>
            <a:off x="609600" y="1173197"/>
            <a:ext cx="10160000" cy="5561630"/>
          </a:xfrm>
        </p:spPr>
        <p:txBody>
          <a:bodyPr vert="horz" lIns="91440" tIns="45720" rIns="91440" bIns="45720" rtlCol="0" anchor="t">
            <a:normAutofit/>
          </a:bodyPr>
          <a:lstStyle/>
          <a:p>
            <a:r>
              <a:rPr lang="en-US">
                <a:ea typeface="+mn-lt"/>
                <a:cs typeface="+mn-lt"/>
              </a:rPr>
              <a:t>NYSED has an article still posted in CBT Support from last year concerning grade 7 students taking Science 8 CBT:</a:t>
            </a:r>
          </a:p>
          <a:p>
            <a:endParaRPr lang="en-US">
              <a:ea typeface="+mn-lt"/>
              <a:cs typeface="+mn-lt"/>
            </a:endParaRPr>
          </a:p>
          <a:p>
            <a:r>
              <a:rPr lang="en-US">
                <a:ea typeface="+mn-lt"/>
                <a:cs typeface="+mn-lt"/>
              </a:rPr>
              <a:t>This article talks about the adding of 7</a:t>
            </a:r>
            <a:r>
              <a:rPr lang="en-US" baseline="30000">
                <a:ea typeface="+mn-lt"/>
                <a:cs typeface="+mn-lt"/>
              </a:rPr>
              <a:t>th</a:t>
            </a:r>
            <a:r>
              <a:rPr lang="en-US">
                <a:ea typeface="+mn-lt"/>
                <a:cs typeface="+mn-lt"/>
              </a:rPr>
              <a:t> graders to Nextera that need to take the grade 8 Science.                      (see link to article below)</a:t>
            </a:r>
            <a:endParaRPr lang="en-US">
              <a:ea typeface="Calibri"/>
              <a:cs typeface="Calibri"/>
            </a:endParaRPr>
          </a:p>
          <a:p>
            <a:pPr marL="411480" lvl="1" indent="0" algn="ctr">
              <a:buClr>
                <a:srgbClr val="726056"/>
              </a:buClr>
              <a:buNone/>
            </a:pPr>
            <a:r>
              <a:rPr lang="en-US" b="1">
                <a:ea typeface="+mn-lt"/>
                <a:cs typeface="+mn-lt"/>
                <a:hlinkClick r:id="rId2"/>
              </a:rPr>
              <a:t>Adding Grade 7 Students to Grade 8 Science</a:t>
            </a:r>
            <a:endParaRPr lang="en-US">
              <a:ea typeface="Calibri"/>
              <a:cs typeface="Calibri"/>
            </a:endParaRPr>
          </a:p>
          <a:p>
            <a:pPr marL="411480" lvl="1" indent="0" algn="ctr">
              <a:buClr>
                <a:srgbClr val="726056"/>
              </a:buClr>
              <a:buNone/>
            </a:pPr>
            <a:r>
              <a:rPr lang="en-US">
                <a:ea typeface="+mn-lt"/>
                <a:cs typeface="+mn-lt"/>
              </a:rPr>
              <a:t> </a:t>
            </a:r>
          </a:p>
          <a:p>
            <a:pPr marL="411480" lvl="1" indent="0" algn="ctr">
              <a:buNone/>
            </a:pPr>
            <a:r>
              <a:rPr lang="en-US">
                <a:ea typeface="+mn-lt"/>
                <a:cs typeface="+mn-lt"/>
              </a:rPr>
              <a:t>Any questions, please contact Mari-Ellen Maloney   </a:t>
            </a:r>
          </a:p>
          <a:p>
            <a:pPr marL="411480" lvl="1" indent="0" algn="ctr">
              <a:buNone/>
            </a:pPr>
            <a:r>
              <a:rPr lang="en-US">
                <a:ea typeface="+mn-lt"/>
                <a:cs typeface="+mn-lt"/>
                <a:hlinkClick r:id="rId3"/>
              </a:rPr>
              <a:t>mmaloney@bocesmaars.org</a:t>
            </a:r>
            <a:r>
              <a:rPr lang="en-US">
                <a:ea typeface="+mn-lt"/>
                <a:cs typeface="+mn-lt"/>
              </a:rPr>
              <a:t> or 585-349-9025</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A1D227AD-C97A-CA5E-850C-54DC7D34D994}"/>
              </a:ext>
            </a:extLst>
          </p:cNvPr>
          <p:cNvSpPr>
            <a:spLocks noGrp="1"/>
          </p:cNvSpPr>
          <p:nvPr>
            <p:ph type="sldNum" sz="quarter" idx="12"/>
          </p:nvPr>
        </p:nvSpPr>
        <p:spPr/>
        <p:txBody>
          <a:bodyPr/>
          <a:lstStyle/>
          <a:p>
            <a:fld id="{38BC901B-B5E4-4A47-8F67-5F155DBF4CDE}" type="slidenum">
              <a:rPr lang="en-US" smtClean="0"/>
              <a:pPr/>
              <a:t>32</a:t>
            </a:fld>
            <a:endParaRPr lang="en-US"/>
          </a:p>
        </p:txBody>
      </p:sp>
      <p:pic>
        <p:nvPicPr>
          <p:cNvPr id="11" name="Picture 10" descr="A chalkboard with a sign and glasses on a table&#10;&#10;Description automatically generated">
            <a:extLst>
              <a:ext uri="{FF2B5EF4-FFF2-40B4-BE49-F238E27FC236}">
                <a16:creationId xmlns:a16="http://schemas.microsoft.com/office/drawing/2014/main" id="{A9D324F4-7766-9FCD-866F-615BB617D7A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655506" y="4702635"/>
            <a:ext cx="2338193" cy="1534127"/>
          </a:xfrm>
          <a:prstGeom prst="rect">
            <a:avLst/>
          </a:prstGeom>
        </p:spPr>
      </p:pic>
    </p:spTree>
    <p:extLst>
      <p:ext uri="{BB962C8B-B14F-4D97-AF65-F5344CB8AC3E}">
        <p14:creationId xmlns:p14="http://schemas.microsoft.com/office/powerpoint/2010/main" val="346004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2649-7EF0-CB33-A623-0F80399BEFE0}"/>
              </a:ext>
            </a:extLst>
          </p:cNvPr>
          <p:cNvSpPr>
            <a:spLocks noGrp="1"/>
          </p:cNvSpPr>
          <p:nvPr>
            <p:ph type="title"/>
          </p:nvPr>
        </p:nvSpPr>
        <p:spPr>
          <a:xfrm>
            <a:off x="609600" y="274638"/>
            <a:ext cx="10160000" cy="1143000"/>
          </a:xfrm>
        </p:spPr>
        <p:txBody>
          <a:bodyPr anchor="ctr">
            <a:normAutofit/>
          </a:bodyPr>
          <a:lstStyle/>
          <a:p>
            <a:pPr algn="ctr">
              <a:lnSpc>
                <a:spcPct val="90000"/>
              </a:lnSpc>
            </a:pPr>
            <a:r>
              <a:rPr lang="en-US" sz="3600" b="1"/>
              <a:t> </a:t>
            </a:r>
            <a:r>
              <a:rPr lang="en-US" sz="2800" b="1">
                <a:solidFill>
                  <a:srgbClr val="3F26C9"/>
                </a:solidFill>
              </a:rPr>
              <a:t>CBT 8th Grade Students Taking Regents</a:t>
            </a:r>
            <a:br>
              <a:rPr lang="en-US" sz="2800" b="1">
                <a:solidFill>
                  <a:srgbClr val="3F26C9"/>
                </a:solidFill>
              </a:rPr>
            </a:br>
            <a:r>
              <a:rPr lang="en-US" sz="2800" b="1">
                <a:solidFill>
                  <a:srgbClr val="3F26C9"/>
                </a:solidFill>
              </a:rPr>
              <a:t>(CBT) </a:t>
            </a:r>
            <a:endParaRPr lang="en-US" sz="2800">
              <a:solidFill>
                <a:srgbClr val="3F26C9"/>
              </a:solidFill>
              <a:ea typeface="Cambria"/>
            </a:endParaRPr>
          </a:p>
        </p:txBody>
      </p:sp>
      <p:sp>
        <p:nvSpPr>
          <p:cNvPr id="3" name="Content Placeholder 2">
            <a:extLst>
              <a:ext uri="{FF2B5EF4-FFF2-40B4-BE49-F238E27FC236}">
                <a16:creationId xmlns:a16="http://schemas.microsoft.com/office/drawing/2014/main" id="{76616220-8FF7-9DF1-FFBF-3FE5845641FC}"/>
              </a:ext>
            </a:extLst>
          </p:cNvPr>
          <p:cNvSpPr>
            <a:spLocks noGrp="1"/>
          </p:cNvSpPr>
          <p:nvPr>
            <p:ph sz="half" idx="2"/>
          </p:nvPr>
        </p:nvSpPr>
        <p:spPr>
          <a:xfrm>
            <a:off x="254995" y="1417984"/>
            <a:ext cx="10632439" cy="4735184"/>
          </a:xfrm>
        </p:spPr>
        <p:txBody>
          <a:bodyPr vert="horz" lIns="91440" tIns="45720" rIns="91440" bIns="45720" rtlCol="0" anchor="t">
            <a:normAutofit/>
          </a:bodyPr>
          <a:lstStyle/>
          <a:p>
            <a:pPr>
              <a:lnSpc>
                <a:spcPct val="90000"/>
              </a:lnSpc>
            </a:pPr>
            <a:r>
              <a:rPr lang="en-US" sz="2000" b="1">
                <a:solidFill>
                  <a:srgbClr val="3F26C9"/>
                </a:solidFill>
                <a:ea typeface="Calibri"/>
                <a:cs typeface="Calibri"/>
              </a:rPr>
              <a:t>Friendly Reminder: </a:t>
            </a:r>
          </a:p>
          <a:p>
            <a:pPr>
              <a:lnSpc>
                <a:spcPct val="90000"/>
              </a:lnSpc>
            </a:pPr>
            <a:endParaRPr lang="en-US" sz="2000" b="1"/>
          </a:p>
          <a:p>
            <a:pPr>
              <a:lnSpc>
                <a:spcPct val="90000"/>
              </a:lnSpc>
            </a:pPr>
            <a:r>
              <a:rPr lang="en-US" sz="2000" b="1"/>
              <a:t>If you have 8</a:t>
            </a:r>
            <a:r>
              <a:rPr lang="en-US" sz="2000" b="1" baseline="30000"/>
              <a:t>th</a:t>
            </a:r>
            <a:r>
              <a:rPr lang="en-US" sz="2000" b="1"/>
              <a:t> grade students loaded into Nextera that are taking Regents instead of taking Science 8 and/or Math 8:</a:t>
            </a:r>
            <a:endParaRPr lang="en-US" sz="2000">
              <a:ea typeface="Calibri"/>
              <a:cs typeface="Calibri"/>
            </a:endParaRPr>
          </a:p>
          <a:p>
            <a:pPr lvl="1">
              <a:lnSpc>
                <a:spcPct val="90000"/>
              </a:lnSpc>
              <a:buClr>
                <a:srgbClr val="726056"/>
              </a:buClr>
            </a:pPr>
            <a:endParaRPr lang="en-US" b="1">
              <a:ea typeface="Calibri"/>
              <a:cs typeface="Calibri"/>
            </a:endParaRPr>
          </a:p>
          <a:p>
            <a:pPr lvl="1">
              <a:lnSpc>
                <a:spcPct val="90000"/>
              </a:lnSpc>
              <a:buClr>
                <a:srgbClr val="726056"/>
              </a:buClr>
            </a:pPr>
            <a:r>
              <a:rPr lang="en-US" sz="2400" b="1">
                <a:solidFill>
                  <a:schemeClr val="accent1"/>
                </a:solidFill>
              </a:rPr>
              <a:t>Please remember to enter a reason not tested of “</a:t>
            </a:r>
            <a:r>
              <a:rPr lang="en-US" sz="2400" b="1">
                <a:solidFill>
                  <a:srgbClr val="3F26C9"/>
                </a:solidFill>
              </a:rPr>
              <a:t>Taking Regents</a:t>
            </a:r>
            <a:r>
              <a:rPr lang="en-US" sz="2400" b="1">
                <a:solidFill>
                  <a:schemeClr val="accent1"/>
                </a:solidFill>
              </a:rPr>
              <a:t>” into Nextera for that students Science 8 exam and/or Math 8 exam.</a:t>
            </a:r>
            <a:endParaRPr lang="en-US" sz="2400" b="1">
              <a:solidFill>
                <a:schemeClr val="accent1"/>
              </a:solidFill>
              <a:ea typeface="Calibri"/>
              <a:cs typeface="Calibri"/>
            </a:endParaRPr>
          </a:p>
          <a:p>
            <a:pPr lvl="1">
              <a:lnSpc>
                <a:spcPct val="90000"/>
              </a:lnSpc>
              <a:buClr>
                <a:srgbClr val="726056"/>
              </a:buClr>
            </a:pPr>
            <a:endParaRPr lang="en-US" b="1">
              <a:ea typeface="Calibri"/>
              <a:cs typeface="Calibri"/>
            </a:endParaRPr>
          </a:p>
          <a:p>
            <a:pPr lvl="1">
              <a:lnSpc>
                <a:spcPct val="90000"/>
              </a:lnSpc>
              <a:buClr>
                <a:srgbClr val="726056"/>
              </a:buClr>
            </a:pPr>
            <a:r>
              <a:rPr lang="en-US" sz="2800" b="1"/>
              <a:t>NOTE</a:t>
            </a:r>
            <a:r>
              <a:rPr lang="en-US" b="1"/>
              <a:t>:  If the 8th grade Regents student </a:t>
            </a:r>
            <a:r>
              <a:rPr lang="en-US" b="1" u="sng"/>
              <a:t>was not loaded into Nextera</a:t>
            </a:r>
            <a:r>
              <a:rPr lang="en-US" b="1"/>
              <a:t>, </a:t>
            </a:r>
            <a:r>
              <a:rPr lang="en-US" b="1">
                <a:solidFill>
                  <a:srgbClr val="C00000"/>
                </a:solidFill>
              </a:rPr>
              <a:t>you do </a:t>
            </a:r>
            <a:r>
              <a:rPr lang="en-US" b="1" u="sng">
                <a:solidFill>
                  <a:srgbClr val="C00000"/>
                </a:solidFill>
              </a:rPr>
              <a:t>NOT</a:t>
            </a:r>
            <a:r>
              <a:rPr lang="en-US" b="1">
                <a:solidFill>
                  <a:srgbClr val="C00000"/>
                </a:solidFill>
              </a:rPr>
              <a:t> </a:t>
            </a:r>
            <a:r>
              <a:rPr lang="en-US" b="1"/>
              <a:t>need to enter the student into Nextera just to give them an RNT of "taking regents".</a:t>
            </a:r>
            <a:endParaRPr lang="en-US" b="1">
              <a:ea typeface="Calibri"/>
              <a:cs typeface="Calibri"/>
            </a:endParaRPr>
          </a:p>
          <a:p>
            <a:pPr lvl="1">
              <a:lnSpc>
                <a:spcPct val="90000"/>
              </a:lnSpc>
              <a:buClr>
                <a:srgbClr val="726056"/>
              </a:buClr>
            </a:pPr>
            <a:endParaRPr lang="en-US" b="1">
              <a:ea typeface="Calibri"/>
              <a:cs typeface="Calibri"/>
            </a:endParaRPr>
          </a:p>
          <a:p>
            <a:pPr marL="411480" lvl="1" indent="0" algn="just">
              <a:lnSpc>
                <a:spcPct val="90000"/>
              </a:lnSpc>
              <a:buClr>
                <a:srgbClr val="726056"/>
              </a:buClr>
              <a:buNone/>
            </a:pPr>
            <a:r>
              <a:rPr lang="en-US" b="1">
                <a:ea typeface="Calibri"/>
                <a:cs typeface="Calibri"/>
              </a:rPr>
              <a:t>                                              </a:t>
            </a:r>
            <a:r>
              <a:rPr lang="en-US" b="1" i="1">
                <a:ea typeface="Calibri"/>
                <a:cs typeface="Calibri"/>
              </a:rPr>
              <a:t>If you have any questions, please do contact me.</a:t>
            </a:r>
          </a:p>
        </p:txBody>
      </p:sp>
      <p:sp>
        <p:nvSpPr>
          <p:cNvPr id="4" name="Slide Number Placeholder 3">
            <a:extLst>
              <a:ext uri="{FF2B5EF4-FFF2-40B4-BE49-F238E27FC236}">
                <a16:creationId xmlns:a16="http://schemas.microsoft.com/office/drawing/2014/main" id="{5C4A013A-5777-ED84-25CF-C6C8B87C2660}"/>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33</a:t>
            </a:fld>
            <a:endParaRPr lang="en-US"/>
          </a:p>
        </p:txBody>
      </p:sp>
      <p:pic>
        <p:nvPicPr>
          <p:cNvPr id="8" name="Picture 7" descr="What A Surprise Free Stock Photo - Public Domain Pictures">
            <a:extLst>
              <a:ext uri="{FF2B5EF4-FFF2-40B4-BE49-F238E27FC236}">
                <a16:creationId xmlns:a16="http://schemas.microsoft.com/office/drawing/2014/main" id="{6CED66E2-5295-3D3D-1CB0-24F46614E860}"/>
              </a:ext>
            </a:extLst>
          </p:cNvPr>
          <p:cNvPicPr>
            <a:picLocks noChangeAspect="1"/>
          </p:cNvPicPr>
          <p:nvPr/>
        </p:nvPicPr>
        <p:blipFill rotWithShape="1">
          <a:blip r:embed="rId2"/>
          <a:srcRect r="377" b="12889"/>
          <a:stretch/>
        </p:blipFill>
        <p:spPr>
          <a:xfrm>
            <a:off x="9894854" y="70394"/>
            <a:ext cx="2207510" cy="1634576"/>
          </a:xfrm>
          <a:prstGeom prst="rect">
            <a:avLst/>
          </a:prstGeom>
        </p:spPr>
      </p:pic>
    </p:spTree>
    <p:extLst>
      <p:ext uri="{BB962C8B-B14F-4D97-AF65-F5344CB8AC3E}">
        <p14:creationId xmlns:p14="http://schemas.microsoft.com/office/powerpoint/2010/main" val="539031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80399D-DD92-ED2F-0DE2-656754571E22}"/>
              </a:ext>
            </a:extLst>
          </p:cNvPr>
          <p:cNvSpPr>
            <a:spLocks noGrp="1"/>
          </p:cNvSpPr>
          <p:nvPr>
            <p:ph type="sldNum" sz="quarter" idx="12"/>
          </p:nvPr>
        </p:nvSpPr>
        <p:spPr/>
        <p:txBody>
          <a:bodyPr/>
          <a:lstStyle/>
          <a:p>
            <a:fld id="{38BC901B-B5E4-4A47-8F67-5F155DBF4CDE}" type="slidenum">
              <a:rPr lang="en-US" smtClean="0"/>
              <a:pPr/>
              <a:t>34</a:t>
            </a:fld>
            <a:endParaRPr lang="en-US"/>
          </a:p>
        </p:txBody>
      </p:sp>
      <p:sp>
        <p:nvSpPr>
          <p:cNvPr id="5" name="TextBox 4">
            <a:extLst>
              <a:ext uri="{FF2B5EF4-FFF2-40B4-BE49-F238E27FC236}">
                <a16:creationId xmlns:a16="http://schemas.microsoft.com/office/drawing/2014/main" id="{9159E359-0802-FA2A-D455-6D0938C3CC3B}"/>
              </a:ext>
            </a:extLst>
          </p:cNvPr>
          <p:cNvSpPr txBox="1"/>
          <p:nvPr/>
        </p:nvSpPr>
        <p:spPr>
          <a:xfrm>
            <a:off x="611688" y="121086"/>
            <a:ext cx="101753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2109AF"/>
                </a:solidFill>
                <a:latin typeface="Cambria"/>
              </a:rPr>
              <a:t>Ordering Paper Answer Sheets for IEP/504 CBT Students</a:t>
            </a:r>
            <a:r>
              <a:rPr lang="en-US" sz="2800">
                <a:latin typeface="Cambria"/>
                <a:ea typeface="Cambria"/>
              </a:rPr>
              <a:t>​</a:t>
            </a:r>
            <a:r>
              <a:rPr lang="en-US" sz="2800" b="1">
                <a:solidFill>
                  <a:srgbClr val="2109AF"/>
                </a:solidFill>
                <a:latin typeface="Cambria"/>
              </a:rPr>
              <a:t> </a:t>
            </a:r>
            <a:r>
              <a:rPr lang="en-US" sz="2800">
                <a:latin typeface="Cambria"/>
                <a:ea typeface="Cambria"/>
              </a:rPr>
              <a:t>​</a:t>
            </a:r>
            <a:endParaRPr lang="en-US"/>
          </a:p>
        </p:txBody>
      </p:sp>
      <p:pic>
        <p:nvPicPr>
          <p:cNvPr id="9" name="Content Placeholder 8" descr="A screenshot of a computer&#10;&#10;AI-generated content may be incorrect.">
            <a:extLst>
              <a:ext uri="{FF2B5EF4-FFF2-40B4-BE49-F238E27FC236}">
                <a16:creationId xmlns:a16="http://schemas.microsoft.com/office/drawing/2014/main" id="{6688F772-A394-5ADE-7FD9-DD4C46CFD297}"/>
              </a:ext>
            </a:extLst>
          </p:cNvPr>
          <p:cNvPicPr>
            <a:picLocks noGrp="1" noChangeAspect="1"/>
          </p:cNvPicPr>
          <p:nvPr>
            <p:ph idx="1"/>
          </p:nvPr>
        </p:nvPicPr>
        <p:blipFill>
          <a:blip r:embed="rId2"/>
          <a:stretch>
            <a:fillRect/>
          </a:stretch>
        </p:blipFill>
        <p:spPr>
          <a:xfrm>
            <a:off x="-1060" y="1279791"/>
            <a:ext cx="3777135" cy="3884557"/>
          </a:xfrm>
        </p:spPr>
      </p:pic>
      <p:sp>
        <p:nvSpPr>
          <p:cNvPr id="11" name="TextBox 10">
            <a:extLst>
              <a:ext uri="{FF2B5EF4-FFF2-40B4-BE49-F238E27FC236}">
                <a16:creationId xmlns:a16="http://schemas.microsoft.com/office/drawing/2014/main" id="{F1FAE3B3-22EC-9E5E-7201-450809727698}"/>
              </a:ext>
            </a:extLst>
          </p:cNvPr>
          <p:cNvSpPr txBox="1"/>
          <p:nvPr/>
        </p:nvSpPr>
        <p:spPr>
          <a:xfrm>
            <a:off x="3940629" y="857138"/>
            <a:ext cx="711791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chemeClr val="accent1"/>
                </a:solidFill>
                <a:ea typeface="Calibri"/>
                <a:cs typeface="Calibri"/>
              </a:rPr>
              <a:t>Important reminders:</a:t>
            </a:r>
            <a:r>
              <a:rPr lang="en-US" sz="2000" u="sng" dirty="0">
                <a:ea typeface="Calibri"/>
                <a:cs typeface="Calibri"/>
              </a:rPr>
              <a:t> </a:t>
            </a:r>
            <a:r>
              <a:rPr lang="en-US" dirty="0">
                <a:ea typeface="Calibri"/>
                <a:cs typeface="Calibri"/>
              </a:rPr>
              <a:t>CBT grades 4, 5, 6, 8 (</a:t>
            </a:r>
            <a:r>
              <a:rPr lang="en-US" b="1" i="1" dirty="0">
                <a:ea typeface="Calibri"/>
                <a:cs typeface="Calibri"/>
              </a:rPr>
              <a:t>and grades 3&amp;7,</a:t>
            </a:r>
            <a:r>
              <a:rPr lang="en-US" i="1" dirty="0">
                <a:ea typeface="Calibri"/>
                <a:cs typeface="Calibri"/>
              </a:rPr>
              <a:t> </a:t>
            </a:r>
            <a:r>
              <a:rPr lang="en-US" b="1" i="1" u="sng" dirty="0">
                <a:ea typeface="Calibri"/>
                <a:cs typeface="Calibri"/>
              </a:rPr>
              <a:t>if the grade </a:t>
            </a:r>
            <a:r>
              <a:rPr lang="en-US" b="1" i="1" dirty="0">
                <a:ea typeface="Calibri"/>
                <a:cs typeface="Calibri"/>
              </a:rPr>
              <a:t>levels</a:t>
            </a:r>
            <a:r>
              <a:rPr lang="en-US" b="1" i="1" u="sng" dirty="0">
                <a:ea typeface="Calibri"/>
                <a:cs typeface="Calibri"/>
              </a:rPr>
              <a:t> are CBT</a:t>
            </a:r>
            <a:r>
              <a:rPr lang="en-US" dirty="0">
                <a:ea typeface="Calibri"/>
                <a:cs typeface="Calibri"/>
              </a:rPr>
              <a:t>) In your schools:</a:t>
            </a:r>
          </a:p>
          <a:p>
            <a:endParaRPr lang="en-US" dirty="0">
              <a:ea typeface="Calibri"/>
              <a:cs typeface="Calibri"/>
            </a:endParaRPr>
          </a:p>
          <a:p>
            <a:r>
              <a:rPr lang="en-US" b="1" dirty="0">
                <a:solidFill>
                  <a:srgbClr val="3F26C9"/>
                </a:solidFill>
                <a:ea typeface="Calibri"/>
                <a:cs typeface="Calibri"/>
              </a:rPr>
              <a:t>A Student must have an IEP/504 in-order to take the paper version of the test.</a:t>
            </a:r>
          </a:p>
          <a:p>
            <a:endParaRPr lang="en-US" b="1" dirty="0">
              <a:solidFill>
                <a:schemeClr val="accent1"/>
              </a:solidFill>
              <a:ea typeface="Calibri"/>
              <a:cs typeface="Calibri"/>
            </a:endParaRPr>
          </a:p>
          <a:p>
            <a:r>
              <a:rPr lang="en-US" dirty="0">
                <a:ea typeface="Calibri"/>
                <a:cs typeface="Calibri"/>
              </a:rPr>
              <a:t>To order answer sheets for these CBT students we have created a new form.  </a:t>
            </a:r>
          </a:p>
          <a:p>
            <a:endParaRPr lang="en-US" dirty="0">
              <a:ea typeface="Calibri"/>
              <a:cs typeface="Calibri"/>
            </a:endParaRPr>
          </a:p>
          <a:p>
            <a:r>
              <a:rPr lang="en-US" dirty="0">
                <a:ea typeface="Calibri"/>
                <a:cs typeface="Calibri"/>
              </a:rPr>
              <a:t>This form is now located on our website under "</a:t>
            </a:r>
            <a:r>
              <a:rPr lang="en-US" b="1" dirty="0">
                <a:solidFill>
                  <a:srgbClr val="3F26C9"/>
                </a:solidFill>
                <a:ea typeface="Calibri"/>
                <a:cs typeface="Calibri"/>
              </a:rPr>
              <a:t>IEP/504 Answer Sheet Request Form</a:t>
            </a:r>
            <a:r>
              <a:rPr lang="en-US" dirty="0">
                <a:ea typeface="Calibri"/>
                <a:cs typeface="Calibri"/>
              </a:rPr>
              <a:t>"</a:t>
            </a:r>
          </a:p>
          <a:p>
            <a:r>
              <a:rPr lang="en-US" b="1" dirty="0">
                <a:solidFill>
                  <a:srgbClr val="3F26C9"/>
                </a:solidFill>
                <a:ea typeface="Calibri"/>
                <a:cs typeface="Calibri"/>
              </a:rPr>
              <a:t>Complete this form and post it on our SFTP site in the following folder </a:t>
            </a:r>
          </a:p>
          <a:p>
            <a:endParaRPr lang="en-US" sz="1600" b="1" dirty="0">
              <a:solidFill>
                <a:srgbClr val="C00000"/>
              </a:solidFill>
              <a:latin typeface="Aptos"/>
              <a:ea typeface="Calibri"/>
              <a:cs typeface="Calibri"/>
            </a:endParaRPr>
          </a:p>
        </p:txBody>
      </p:sp>
      <p:sp>
        <p:nvSpPr>
          <p:cNvPr id="12" name="TextBox 11">
            <a:extLst>
              <a:ext uri="{FF2B5EF4-FFF2-40B4-BE49-F238E27FC236}">
                <a16:creationId xmlns:a16="http://schemas.microsoft.com/office/drawing/2014/main" id="{BFF989F1-7A29-F555-9E3C-27740FBDCEAB}"/>
              </a:ext>
            </a:extLst>
          </p:cNvPr>
          <p:cNvSpPr txBox="1"/>
          <p:nvPr/>
        </p:nvSpPr>
        <p:spPr>
          <a:xfrm>
            <a:off x="347448" y="5645659"/>
            <a:ext cx="10700657" cy="978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b="1">
                <a:ea typeface="Calibri"/>
                <a:cs typeface="Calibri"/>
              </a:rPr>
              <a:t>Test booklets </a:t>
            </a:r>
            <a:r>
              <a:rPr lang="en-US">
                <a:ea typeface="Calibri"/>
                <a:cs typeface="Calibri"/>
              </a:rPr>
              <a:t>should have already been ordered for these students during the NYSED assessment ordering window.  If you need additional test booklets, you can still order them directly through NWEA.  </a:t>
            </a:r>
          </a:p>
          <a:p>
            <a:pPr>
              <a:spcBef>
                <a:spcPct val="20000"/>
              </a:spcBef>
            </a:pPr>
            <a:r>
              <a:rPr lang="en-US">
                <a:ea typeface="Calibri"/>
                <a:cs typeface="Calibri"/>
              </a:rPr>
              <a:t>        </a:t>
            </a:r>
            <a:r>
              <a:rPr lang="en-US" b="1">
                <a:solidFill>
                  <a:srgbClr val="3F26C9"/>
                </a:solidFill>
                <a:ea typeface="Calibri"/>
                <a:cs typeface="Calibri"/>
              </a:rPr>
              <a:t>Contact Info. --&gt; 1-866-997-0695  or</a:t>
            </a:r>
            <a:r>
              <a:rPr lang="en-US">
                <a:ea typeface="Calibri"/>
                <a:cs typeface="Calibri"/>
              </a:rPr>
              <a:t>  </a:t>
            </a:r>
            <a:r>
              <a:rPr lang="en-US" b="1">
                <a:solidFill>
                  <a:srgbClr val="3F26C9"/>
                </a:solidFill>
                <a:ea typeface="Calibri"/>
                <a:cs typeface="Calibri"/>
                <a:hlinkClick r:id="rId3">
                  <a:extLst>
                    <a:ext uri="{A12FA001-AC4F-418D-AE19-62706E023703}">
                      <ahyp:hlinkClr xmlns:ahyp="http://schemas.microsoft.com/office/drawing/2018/hyperlinkcolor" val="tx"/>
                    </a:ext>
                  </a:extLst>
                </a:hlinkClick>
              </a:rPr>
              <a:t>NYTesting@nwea.org</a:t>
            </a:r>
            <a:endParaRPr lang="en-US" b="1">
              <a:solidFill>
                <a:srgbClr val="3F26C9"/>
              </a:solidFill>
              <a:ea typeface="Calibri"/>
              <a:cs typeface="Calibri"/>
            </a:endParaRPr>
          </a:p>
        </p:txBody>
      </p:sp>
    </p:spTree>
    <p:extLst>
      <p:ext uri="{BB962C8B-B14F-4D97-AF65-F5344CB8AC3E}">
        <p14:creationId xmlns:p14="http://schemas.microsoft.com/office/powerpoint/2010/main" val="40545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16CE-4BBA-68DD-FA90-E980BD8445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C3DDF2-94E9-291E-A813-127180F0B505}"/>
              </a:ext>
            </a:extLst>
          </p:cNvPr>
          <p:cNvSpPr>
            <a:spLocks noGrp="1"/>
          </p:cNvSpPr>
          <p:nvPr>
            <p:ph type="sldNum" sz="quarter" idx="12"/>
          </p:nvPr>
        </p:nvSpPr>
        <p:spPr/>
        <p:txBody>
          <a:bodyPr/>
          <a:lstStyle/>
          <a:p>
            <a:fld id="{38BC901B-B5E4-4A47-8F67-5F155DBF4CDE}" type="slidenum">
              <a:rPr lang="en-US" smtClean="0"/>
              <a:pPr/>
              <a:t>35</a:t>
            </a:fld>
            <a:endParaRPr lang="en-US"/>
          </a:p>
        </p:txBody>
      </p:sp>
      <p:sp>
        <p:nvSpPr>
          <p:cNvPr id="5" name="TextBox 4">
            <a:extLst>
              <a:ext uri="{FF2B5EF4-FFF2-40B4-BE49-F238E27FC236}">
                <a16:creationId xmlns:a16="http://schemas.microsoft.com/office/drawing/2014/main" id="{645D52ED-1397-1116-94F5-72D39200CCD6}"/>
              </a:ext>
            </a:extLst>
          </p:cNvPr>
          <p:cNvSpPr txBox="1"/>
          <p:nvPr/>
        </p:nvSpPr>
        <p:spPr>
          <a:xfrm>
            <a:off x="611688" y="121086"/>
            <a:ext cx="101753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2109AF"/>
                </a:solidFill>
                <a:latin typeface="Cambria"/>
              </a:rPr>
              <a:t>Ordering Paper Answer Sheets for IEP/504 CBT Students</a:t>
            </a:r>
            <a:r>
              <a:rPr lang="en-US" sz="2800">
                <a:latin typeface="Cambria"/>
                <a:ea typeface="Cambria"/>
              </a:rPr>
              <a:t>​</a:t>
            </a:r>
            <a:r>
              <a:rPr lang="en-US" sz="2800" b="1">
                <a:solidFill>
                  <a:srgbClr val="2109AF"/>
                </a:solidFill>
                <a:latin typeface="Cambria"/>
              </a:rPr>
              <a:t> </a:t>
            </a:r>
            <a:r>
              <a:rPr lang="en-US" sz="2800">
                <a:latin typeface="Cambria"/>
                <a:ea typeface="Cambria"/>
              </a:rPr>
              <a:t>​</a:t>
            </a:r>
            <a:endParaRPr lang="en-US"/>
          </a:p>
        </p:txBody>
      </p:sp>
      <p:sp>
        <p:nvSpPr>
          <p:cNvPr id="11" name="TextBox 10">
            <a:extLst>
              <a:ext uri="{FF2B5EF4-FFF2-40B4-BE49-F238E27FC236}">
                <a16:creationId xmlns:a16="http://schemas.microsoft.com/office/drawing/2014/main" id="{D1B4DC08-007F-23CE-A9CF-11C2479AC282}"/>
              </a:ext>
            </a:extLst>
          </p:cNvPr>
          <p:cNvSpPr txBox="1"/>
          <p:nvPr/>
        </p:nvSpPr>
        <p:spPr>
          <a:xfrm>
            <a:off x="2537043" y="764257"/>
            <a:ext cx="711791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26C9"/>
                </a:solidFill>
                <a:ea typeface="Calibri"/>
                <a:cs typeface="Calibri"/>
              </a:rPr>
              <a:t>Complete this form and post it on our SFTP site in the following folder </a:t>
            </a:r>
          </a:p>
          <a:p>
            <a:r>
              <a:rPr lang="en-US">
                <a:ea typeface="Calibri"/>
                <a:cs typeface="Calibri"/>
              </a:rPr>
              <a:t>                              </a:t>
            </a:r>
            <a:r>
              <a:rPr lang="en-US">
                <a:solidFill>
                  <a:srgbClr val="C00000"/>
                </a:solidFill>
                <a:ea typeface="Calibri"/>
                <a:cs typeface="Calibri"/>
              </a:rPr>
              <a:t>"</a:t>
            </a:r>
            <a:r>
              <a:rPr lang="en-US" b="1">
                <a:solidFill>
                  <a:srgbClr val="C00000"/>
                </a:solidFill>
                <a:latin typeface="Aptos"/>
                <a:ea typeface="Calibri"/>
                <a:cs typeface="Calibri"/>
              </a:rPr>
              <a:t>3-8 STD-ANSWER-SHEET-REQUEST" </a:t>
            </a:r>
            <a:endParaRPr lang="en-US">
              <a:solidFill>
                <a:srgbClr val="C00000"/>
              </a:solidFill>
              <a:ea typeface="Calibri"/>
              <a:cs typeface="Calibri"/>
            </a:endParaRPr>
          </a:p>
          <a:p>
            <a:pPr algn="ctr"/>
            <a:r>
              <a:rPr lang="en-US" sz="1400" b="1">
                <a:latin typeface="Aptos"/>
                <a:ea typeface="Calibri"/>
                <a:cs typeface="Calibri"/>
              </a:rPr>
              <a:t>*****************************</a:t>
            </a:r>
          </a:p>
        </p:txBody>
      </p:sp>
      <p:pic>
        <p:nvPicPr>
          <p:cNvPr id="7" name="Content Placeholder 6">
            <a:extLst>
              <a:ext uri="{FF2B5EF4-FFF2-40B4-BE49-F238E27FC236}">
                <a16:creationId xmlns:a16="http://schemas.microsoft.com/office/drawing/2014/main" id="{74F1A70F-5222-E3E2-F529-6829AF544BED}"/>
              </a:ext>
            </a:extLst>
          </p:cNvPr>
          <p:cNvPicPr>
            <a:picLocks noGrp="1" noChangeAspect="1"/>
          </p:cNvPicPr>
          <p:nvPr>
            <p:ph idx="1"/>
          </p:nvPr>
        </p:nvPicPr>
        <p:blipFill>
          <a:blip r:embed="rId2"/>
          <a:stretch>
            <a:fillRect/>
          </a:stretch>
        </p:blipFill>
        <p:spPr>
          <a:xfrm>
            <a:off x="626997" y="2705114"/>
            <a:ext cx="10160000" cy="2590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D69AD8C4-1013-7B67-3501-E2CF8381B66F}"/>
              </a:ext>
            </a:extLst>
          </p:cNvPr>
          <p:cNvSpPr txBox="1"/>
          <p:nvPr/>
        </p:nvSpPr>
        <p:spPr>
          <a:xfrm>
            <a:off x="1393794" y="5583535"/>
            <a:ext cx="8744505" cy="923330"/>
          </a:xfrm>
          <a:prstGeom prst="rect">
            <a:avLst/>
          </a:prstGeom>
          <a:noFill/>
        </p:spPr>
        <p:txBody>
          <a:bodyPr wrap="square">
            <a:spAutoFit/>
          </a:bodyPr>
          <a:lstStyle/>
          <a:p>
            <a:r>
              <a:rPr lang="en-US" b="1" u="sng">
                <a:solidFill>
                  <a:srgbClr val="3F26C9"/>
                </a:solidFill>
                <a:latin typeface="Aptos"/>
                <a:ea typeface="Calibri"/>
                <a:cs typeface="Calibri"/>
              </a:rPr>
              <a:t>Once posted</a:t>
            </a:r>
            <a:r>
              <a:rPr lang="en-US" sz="1800" b="1">
                <a:solidFill>
                  <a:srgbClr val="C00000"/>
                </a:solidFill>
                <a:latin typeface="Aptos"/>
                <a:ea typeface="Calibri"/>
                <a:cs typeface="Calibri"/>
              </a:rPr>
              <a:t>, </a:t>
            </a:r>
            <a:r>
              <a:rPr lang="en-US" sz="1800" b="1" u="sng">
                <a:solidFill>
                  <a:srgbClr val="FF0000"/>
                </a:solidFill>
                <a:latin typeface="Aptos"/>
                <a:ea typeface="Calibri"/>
                <a:cs typeface="Calibri"/>
              </a:rPr>
              <a:t>please contact </a:t>
            </a:r>
            <a:r>
              <a:rPr lang="en-US" sz="1800" b="1" u="sng">
                <a:solidFill>
                  <a:srgbClr val="FF0000"/>
                </a:solidFill>
                <a:latin typeface="Aptos"/>
                <a:ea typeface="Calibri"/>
                <a:cs typeface="Calibri"/>
                <a:hlinkClick r:id="rId3">
                  <a:extLst>
                    <a:ext uri="{A12FA001-AC4F-418D-AE19-62706E023703}">
                      <ahyp:hlinkClr xmlns:ahyp="http://schemas.microsoft.com/office/drawing/2018/hyperlinkcolor" val="tx"/>
                    </a:ext>
                  </a:extLst>
                </a:hlinkClick>
              </a:rPr>
              <a:t>mmaloney@bocesmaars.org</a:t>
            </a:r>
            <a:r>
              <a:rPr lang="en-US" sz="1800" b="1" u="sng">
                <a:solidFill>
                  <a:srgbClr val="FF0000"/>
                </a:solidFill>
                <a:latin typeface="Aptos"/>
                <a:ea typeface="Calibri"/>
                <a:cs typeface="Calibri"/>
              </a:rPr>
              <a:t> or </a:t>
            </a:r>
            <a:r>
              <a:rPr lang="en-US" sz="1800" b="1" u="sng">
                <a:solidFill>
                  <a:srgbClr val="FF0000"/>
                </a:solidFill>
                <a:latin typeface="Aptos"/>
                <a:ea typeface="Calibri"/>
                <a:cs typeface="Calibri"/>
                <a:hlinkClick r:id="rId4">
                  <a:extLst>
                    <a:ext uri="{A12FA001-AC4F-418D-AE19-62706E023703}">
                      <ahyp:hlinkClr xmlns:ahyp="http://schemas.microsoft.com/office/drawing/2018/hyperlinkcolor" val="tx"/>
                    </a:ext>
                  </a:extLst>
                </a:hlinkClick>
              </a:rPr>
              <a:t>testhelp@bocesmaars.org</a:t>
            </a:r>
            <a:r>
              <a:rPr lang="en-US" sz="1800" b="1" u="sng">
                <a:solidFill>
                  <a:srgbClr val="FF0000"/>
                </a:solidFill>
                <a:latin typeface="Aptos"/>
                <a:ea typeface="Calibri"/>
                <a:cs typeface="Calibri"/>
              </a:rPr>
              <a:t> </a:t>
            </a:r>
            <a:r>
              <a:rPr lang="en-US" sz="1800" b="1">
                <a:solidFill>
                  <a:srgbClr val="FF0000"/>
                </a:solidFill>
                <a:latin typeface="Aptos"/>
                <a:ea typeface="Calibri"/>
                <a:cs typeface="Calibri"/>
              </a:rPr>
              <a:t> to let me know that you have posted an order form for your CBT IEP/504 students paper answer sheets.</a:t>
            </a:r>
          </a:p>
        </p:txBody>
      </p:sp>
      <p:pic>
        <p:nvPicPr>
          <p:cNvPr id="14" name="Picture 13">
            <a:extLst>
              <a:ext uri="{FF2B5EF4-FFF2-40B4-BE49-F238E27FC236}">
                <a16:creationId xmlns:a16="http://schemas.microsoft.com/office/drawing/2014/main" id="{D09E4BDB-F6A8-BAD9-53DC-D8440F35FFD5}"/>
              </a:ext>
            </a:extLst>
          </p:cNvPr>
          <p:cNvPicPr>
            <a:picLocks noChangeAspect="1"/>
          </p:cNvPicPr>
          <p:nvPr/>
        </p:nvPicPr>
        <p:blipFill>
          <a:blip r:embed="rId5"/>
          <a:stretch>
            <a:fillRect/>
          </a:stretch>
        </p:blipFill>
        <p:spPr>
          <a:xfrm>
            <a:off x="2985952" y="1564814"/>
            <a:ext cx="5968559" cy="852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8196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4F13-C850-498A-FD9C-5E687B3D51FD}"/>
              </a:ext>
            </a:extLst>
          </p:cNvPr>
          <p:cNvSpPr>
            <a:spLocks noGrp="1"/>
          </p:cNvSpPr>
          <p:nvPr>
            <p:ph type="title"/>
          </p:nvPr>
        </p:nvSpPr>
        <p:spPr>
          <a:xfrm>
            <a:off x="280737" y="234533"/>
            <a:ext cx="10488863" cy="990600"/>
          </a:xfrm>
        </p:spPr>
        <p:txBody>
          <a:bodyPr/>
          <a:lstStyle/>
          <a:p>
            <a:r>
              <a:rPr lang="en-US" sz="3600" b="1">
                <a:solidFill>
                  <a:srgbClr val="2109AF"/>
                </a:solidFill>
                <a:ea typeface="Cambria"/>
              </a:rPr>
              <a:t>              </a:t>
            </a:r>
            <a:r>
              <a:rPr lang="en-US" sz="2800" b="1">
                <a:solidFill>
                  <a:srgbClr val="2109AF"/>
                </a:solidFill>
                <a:ea typeface="Cambria"/>
              </a:rPr>
              <a:t> Paper Answer Sheets for CBT Students - Continued</a:t>
            </a:r>
            <a:br>
              <a:rPr lang="en-US" sz="2800" b="1">
                <a:ea typeface="Cambria"/>
              </a:rPr>
            </a:br>
            <a:r>
              <a:rPr lang="en-US" sz="2800" b="1">
                <a:solidFill>
                  <a:srgbClr val="2109AF"/>
                </a:solidFill>
                <a:ea typeface="Cambria"/>
              </a:rPr>
              <a:t>                                                                        (CBT)</a:t>
            </a:r>
          </a:p>
        </p:txBody>
      </p:sp>
      <p:sp>
        <p:nvSpPr>
          <p:cNvPr id="3" name="Content Placeholder 2">
            <a:extLst>
              <a:ext uri="{FF2B5EF4-FFF2-40B4-BE49-F238E27FC236}">
                <a16:creationId xmlns:a16="http://schemas.microsoft.com/office/drawing/2014/main" id="{484D9D4B-309B-1669-314C-B12C6FD57758}"/>
              </a:ext>
            </a:extLst>
          </p:cNvPr>
          <p:cNvSpPr>
            <a:spLocks noGrp="1"/>
          </p:cNvSpPr>
          <p:nvPr>
            <p:ph idx="1"/>
          </p:nvPr>
        </p:nvSpPr>
        <p:spPr>
          <a:xfrm>
            <a:off x="150313" y="1224210"/>
            <a:ext cx="10877562" cy="5208014"/>
          </a:xfrm>
        </p:spPr>
        <p:txBody>
          <a:bodyPr vert="horz" lIns="91440" tIns="45720" rIns="91440" bIns="45720" rtlCol="0" anchor="t">
            <a:normAutofit/>
          </a:bodyPr>
          <a:lstStyle/>
          <a:p>
            <a:endParaRPr lang="en-US" sz="2400">
              <a:ea typeface="Calibri"/>
              <a:cs typeface="Calibri"/>
            </a:endParaRPr>
          </a:p>
          <a:p>
            <a:r>
              <a:rPr lang="en-US" sz="2400">
                <a:ea typeface="+mn-lt"/>
                <a:cs typeface="+mn-lt"/>
              </a:rPr>
              <a:t>Our goal is to have </a:t>
            </a:r>
            <a:r>
              <a:rPr lang="en-US" sz="2400" b="1">
                <a:ea typeface="+mn-lt"/>
                <a:cs typeface="+mn-lt"/>
              </a:rPr>
              <a:t>all answer sheets printed and shipped out</a:t>
            </a:r>
            <a:r>
              <a:rPr lang="en-US" sz="2400">
                <a:ea typeface="+mn-lt"/>
                <a:cs typeface="+mn-lt"/>
              </a:rPr>
              <a:t> (districts) </a:t>
            </a:r>
            <a:r>
              <a:rPr lang="en-US" sz="2400" b="1">
                <a:ea typeface="+mn-lt"/>
                <a:cs typeface="+mn-lt"/>
              </a:rPr>
              <a:t>and ready for pick-up</a:t>
            </a:r>
            <a:r>
              <a:rPr lang="en-US" sz="2400">
                <a:ea typeface="+mn-lt"/>
                <a:cs typeface="+mn-lt"/>
              </a:rPr>
              <a:t> (Charters &amp; Non-Public) before the testing window opens.</a:t>
            </a:r>
            <a:endParaRPr lang="en-US">
              <a:ea typeface="Calibri"/>
              <a:cs typeface="Calibri"/>
            </a:endParaRPr>
          </a:p>
          <a:p>
            <a:pPr marL="114300" indent="0">
              <a:buNone/>
            </a:pPr>
            <a:r>
              <a:rPr lang="en-US" sz="2400">
                <a:ea typeface="+mn-lt"/>
                <a:cs typeface="+mn-lt"/>
              </a:rPr>
              <a:t>                                                </a:t>
            </a:r>
            <a:endParaRPr lang="en-US" sz="2400">
              <a:solidFill>
                <a:srgbClr val="000000"/>
              </a:solidFill>
              <a:ea typeface="+mn-lt"/>
              <a:cs typeface="+mn-lt"/>
            </a:endParaRPr>
          </a:p>
          <a:p>
            <a:pPr marL="114300" indent="0">
              <a:buNone/>
            </a:pPr>
            <a:r>
              <a:rPr lang="en-US" sz="2400" b="1">
                <a:solidFill>
                  <a:srgbClr val="3F26C9"/>
                </a:solidFill>
                <a:ea typeface="+mn-lt"/>
                <a:cs typeface="+mn-lt"/>
              </a:rPr>
              <a:t>                                         Delivery and pick-up dates coming soon</a:t>
            </a:r>
            <a:r>
              <a:rPr lang="en-US" sz="2400">
                <a:ea typeface="+mn-lt"/>
                <a:cs typeface="+mn-lt"/>
              </a:rPr>
              <a:t> </a:t>
            </a:r>
            <a:endParaRPr lang="en-US"/>
          </a:p>
          <a:p>
            <a:pPr marL="114300" indent="0">
              <a:buNone/>
            </a:pPr>
            <a:r>
              <a:rPr lang="en-US" sz="2400" b="1">
                <a:ea typeface="+mn-lt"/>
                <a:cs typeface="+mn-lt"/>
              </a:rPr>
              <a:t>      </a:t>
            </a:r>
            <a:r>
              <a:rPr lang="en-US" b="1">
                <a:ea typeface="+mn-lt"/>
                <a:cs typeface="+mn-lt"/>
              </a:rPr>
              <a:t>            </a:t>
            </a:r>
            <a:endParaRPr lang="en-US">
              <a:ea typeface="+mn-lt"/>
              <a:cs typeface="+mn-lt"/>
            </a:endParaRPr>
          </a:p>
          <a:p>
            <a:pPr marL="411480" lvl="1" indent="0">
              <a:buNone/>
            </a:pPr>
            <a:r>
              <a:rPr lang="en-US" b="1">
                <a:ea typeface="+mn-lt"/>
                <a:cs typeface="+mn-lt"/>
              </a:rPr>
              <a:t>                    </a:t>
            </a:r>
            <a:r>
              <a:rPr lang="en-US" b="1">
                <a:solidFill>
                  <a:srgbClr val="2109AF"/>
                </a:solidFill>
                <a:ea typeface="+mn-lt"/>
                <a:cs typeface="+mn-lt"/>
              </a:rPr>
              <a:t>If you have any questions or concerns, please do contact me.</a:t>
            </a:r>
            <a:endParaRPr lang="en-US">
              <a:solidFill>
                <a:srgbClr val="2109AF"/>
              </a:solidFill>
              <a:ea typeface="Calibri"/>
              <a:cs typeface="Calibri"/>
            </a:endParaRPr>
          </a:p>
        </p:txBody>
      </p:sp>
      <p:sp>
        <p:nvSpPr>
          <p:cNvPr id="4" name="Slide Number Placeholder 3">
            <a:extLst>
              <a:ext uri="{FF2B5EF4-FFF2-40B4-BE49-F238E27FC236}">
                <a16:creationId xmlns:a16="http://schemas.microsoft.com/office/drawing/2014/main" id="{BAFCBF89-EC7D-F181-13A7-40E7A76902BB}"/>
              </a:ext>
            </a:extLst>
          </p:cNvPr>
          <p:cNvSpPr>
            <a:spLocks noGrp="1"/>
          </p:cNvSpPr>
          <p:nvPr>
            <p:ph type="sldNum" sz="quarter" idx="12"/>
          </p:nvPr>
        </p:nvSpPr>
        <p:spPr/>
        <p:txBody>
          <a:bodyPr/>
          <a:lstStyle/>
          <a:p>
            <a:fld id="{38BC901B-B5E4-4A47-8F67-5F155DBF4CDE}" type="slidenum">
              <a:rPr lang="en-US" smtClean="0"/>
              <a:pPr/>
              <a:t>36</a:t>
            </a:fld>
            <a:endParaRPr lang="en-US"/>
          </a:p>
        </p:txBody>
      </p:sp>
      <p:pic>
        <p:nvPicPr>
          <p:cNvPr id="5" name="Picture 4" descr="A person holding a pencil over a test&#10;&#10;Description automatically generated">
            <a:extLst>
              <a:ext uri="{FF2B5EF4-FFF2-40B4-BE49-F238E27FC236}">
                <a16:creationId xmlns:a16="http://schemas.microsoft.com/office/drawing/2014/main" id="{B3239BAE-90E9-49E2-5D96-91615B0AA09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52063" y="4676385"/>
            <a:ext cx="2385163" cy="1586629"/>
          </a:xfrm>
          <a:prstGeom prst="rect">
            <a:avLst/>
          </a:prstGeom>
        </p:spPr>
      </p:pic>
    </p:spTree>
    <p:extLst>
      <p:ext uri="{BB962C8B-B14F-4D97-AF65-F5344CB8AC3E}">
        <p14:creationId xmlns:p14="http://schemas.microsoft.com/office/powerpoint/2010/main" val="451659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3E38-A851-48F0-8834-E29EC1A67F0D}"/>
              </a:ext>
            </a:extLst>
          </p:cNvPr>
          <p:cNvSpPr>
            <a:spLocks noGrp="1"/>
          </p:cNvSpPr>
          <p:nvPr>
            <p:ph type="title"/>
          </p:nvPr>
        </p:nvSpPr>
        <p:spPr>
          <a:xfrm>
            <a:off x="758092" y="274638"/>
            <a:ext cx="9761416" cy="786996"/>
          </a:xfrm>
        </p:spPr>
        <p:txBody>
          <a:bodyPr/>
          <a:lstStyle/>
          <a:p>
            <a:pPr algn="ctr"/>
            <a:r>
              <a:rPr kumimoji="0" lang="en-US" sz="2400" b="1" i="0" u="none" strike="noStrike" kern="1200" cap="none" spc="-100" normalizeH="0" baseline="0" noProof="0">
                <a:ln>
                  <a:noFill/>
                </a:ln>
                <a:solidFill>
                  <a:srgbClr val="2109AF"/>
                </a:solidFill>
                <a:effectLst/>
                <a:uLnTx/>
                <a:uFillTx/>
                <a:latin typeface="Cambria"/>
                <a:ea typeface="+mj-ea"/>
                <a:cs typeface="+mj-cs"/>
              </a:rPr>
              <a:t>3-8 Testing - General Reminders Concerning Reason Not Tested Reporting</a:t>
            </a:r>
            <a:br>
              <a:rPr kumimoji="0" lang="en-US" sz="2400" b="1" i="0" u="none" strike="noStrike" kern="1200" cap="none" spc="-100" normalizeH="0" baseline="0" noProof="0">
                <a:ln>
                  <a:noFill/>
                </a:ln>
                <a:solidFill>
                  <a:srgbClr val="2109AF"/>
                </a:solidFill>
                <a:effectLst/>
                <a:uLnTx/>
                <a:uFillTx/>
                <a:latin typeface="Cambria"/>
                <a:ea typeface="+mj-ea"/>
                <a:cs typeface="+mj-cs"/>
              </a:rPr>
            </a:br>
            <a:r>
              <a:rPr kumimoji="0" lang="en-US" sz="2800" b="1" i="0" u="none" strike="noStrike" kern="1200" cap="none" spc="-100" normalizeH="0" baseline="0" noProof="0">
                <a:ln>
                  <a:noFill/>
                </a:ln>
                <a:solidFill>
                  <a:srgbClr val="2109AF"/>
                </a:solidFill>
                <a:effectLst/>
                <a:uLnTx/>
                <a:uFillTx/>
                <a:latin typeface="Cambria"/>
                <a:ea typeface="+mj-ea"/>
                <a:cs typeface="+mj-cs"/>
              </a:rPr>
              <a:t>(CBT)</a:t>
            </a:r>
            <a:endParaRPr lang="en-US" b="1">
              <a:solidFill>
                <a:srgbClr val="2109AF"/>
              </a:solidFill>
            </a:endParaRPr>
          </a:p>
        </p:txBody>
      </p:sp>
      <p:sp>
        <p:nvSpPr>
          <p:cNvPr id="3" name="Content Placeholder 2">
            <a:extLst>
              <a:ext uri="{FF2B5EF4-FFF2-40B4-BE49-F238E27FC236}">
                <a16:creationId xmlns:a16="http://schemas.microsoft.com/office/drawing/2014/main" id="{76EC1095-6594-4ECD-86C6-EA69DE88FD47}"/>
              </a:ext>
            </a:extLst>
          </p:cNvPr>
          <p:cNvSpPr>
            <a:spLocks noGrp="1"/>
          </p:cNvSpPr>
          <p:nvPr>
            <p:ph idx="1"/>
          </p:nvPr>
        </p:nvSpPr>
        <p:spPr>
          <a:xfrm>
            <a:off x="336063" y="1063958"/>
            <a:ext cx="10923818" cy="4579607"/>
          </a:xfrm>
        </p:spPr>
        <p:txBody>
          <a:bodyPr vert="horz" lIns="91440" tIns="45720" rIns="91440" bIns="45720" rtlCol="0" anchor="t">
            <a:normAutofit lnSpcReduction="10000"/>
          </a:bodyPr>
          <a:lstStyle/>
          <a:p>
            <a:r>
              <a:rPr lang="en-US" sz="2000" b="1"/>
              <a:t>Administrative Error:  </a:t>
            </a:r>
            <a:r>
              <a:rPr lang="en-US" sz="2000"/>
              <a:t>a 2-step reporting process which includes both a letter written by the principal sent to NYSED &amp; entering the reason not tested into Nextera Admin.</a:t>
            </a:r>
            <a:endParaRPr lang="en-US" sz="2000">
              <a:ea typeface="Calibri"/>
              <a:cs typeface="Calibri"/>
            </a:endParaRPr>
          </a:p>
          <a:p>
            <a:pPr indent="-342900">
              <a:lnSpc>
                <a:spcPct val="107000"/>
              </a:lnSpc>
              <a:spcBef>
                <a:spcPts val="300"/>
              </a:spcBef>
            </a:pPr>
            <a:endParaRPr lang="en-US" sz="2000">
              <a:latin typeface="Calibri" panose="020F0502020204030204" pitchFamily="34" charset="0"/>
              <a:ea typeface="Tahoma" panose="020B0604030504040204" pitchFamily="34" charset="0"/>
              <a:cs typeface="Times New Roman" panose="02020603050405020304" pitchFamily="18" charset="0"/>
            </a:endParaRPr>
          </a:p>
          <a:p>
            <a:pPr marL="342900" marR="0" lvl="0" indent="-342900">
              <a:lnSpc>
                <a:spcPct val="107000"/>
              </a:lnSpc>
              <a:spcBef>
                <a:spcPts val="300"/>
              </a:spcBef>
              <a:spcAft>
                <a:spcPts val="0"/>
              </a:spcAft>
            </a:pPr>
            <a:r>
              <a:rPr lang="en-US" sz="2000">
                <a:solidFill>
                  <a:srgbClr val="000000"/>
                </a:solidFill>
                <a:effectLst/>
                <a:latin typeface="Calibri"/>
                <a:ea typeface="Tahoma"/>
                <a:cs typeface="Calibri"/>
              </a:rPr>
              <a:t>Remove session absent when student has completed that session of the test.</a:t>
            </a:r>
          </a:p>
          <a:p>
            <a:pPr marL="342900" marR="0" lvl="0" indent="-342900">
              <a:lnSpc>
                <a:spcPct val="107000"/>
              </a:lnSpc>
              <a:spcBef>
                <a:spcPts val="300"/>
              </a:spcBef>
              <a:spcAft>
                <a:spcPts val="0"/>
              </a:spcAft>
            </a:pPr>
            <a:endParaRPr lang="en-US" sz="2000">
              <a:solidFill>
                <a:srgbClr val="000000"/>
              </a:solidFill>
              <a:effectLst/>
              <a:latin typeface="Calibri" panose="020F0502020204030204" pitchFamily="34" charset="0"/>
              <a:ea typeface="Tahoma" panose="020B0604030504040204" pitchFamily="34" charset="0"/>
              <a:cs typeface="Calibri" panose="020F0502020204030204" pitchFamily="34" charset="0"/>
            </a:endParaRPr>
          </a:p>
          <a:p>
            <a:pPr marL="342900" marR="0" lvl="0" indent="-342900">
              <a:lnSpc>
                <a:spcPct val="107000"/>
              </a:lnSpc>
              <a:spcBef>
                <a:spcPts val="300"/>
              </a:spcBef>
              <a:spcAft>
                <a:spcPts val="0"/>
              </a:spcAft>
            </a:pPr>
            <a:r>
              <a:rPr lang="en-US" sz="2000">
                <a:solidFill>
                  <a:srgbClr val="000000"/>
                </a:solidFill>
                <a:effectLst/>
                <a:latin typeface="Calibri"/>
                <a:ea typeface="Tahoma"/>
                <a:cs typeface="Calibri"/>
              </a:rPr>
              <a:t>Students that </a:t>
            </a:r>
            <a:r>
              <a:rPr lang="en-US" sz="2000" b="1">
                <a:solidFill>
                  <a:srgbClr val="000000"/>
                </a:solidFill>
                <a:effectLst/>
                <a:latin typeface="Calibri"/>
                <a:ea typeface="Tahoma"/>
                <a:cs typeface="Calibri"/>
              </a:rPr>
              <a:t>have a not tested code </a:t>
            </a:r>
            <a:r>
              <a:rPr lang="en-US" sz="2000" b="1" u="sng">
                <a:solidFill>
                  <a:srgbClr val="000000"/>
                </a:solidFill>
                <a:effectLst/>
                <a:latin typeface="Calibri"/>
                <a:ea typeface="Tahoma"/>
                <a:cs typeface="Calibri"/>
              </a:rPr>
              <a:t>and</a:t>
            </a:r>
            <a:r>
              <a:rPr lang="en-US" sz="2000" b="1">
                <a:solidFill>
                  <a:srgbClr val="000000"/>
                </a:solidFill>
                <a:effectLst/>
                <a:latin typeface="Calibri"/>
                <a:ea typeface="Tahoma"/>
                <a:cs typeface="Calibri"/>
              </a:rPr>
              <a:t> have answers </a:t>
            </a:r>
            <a:r>
              <a:rPr lang="en-US" sz="2000">
                <a:solidFill>
                  <a:srgbClr val="000000"/>
                </a:solidFill>
                <a:effectLst/>
                <a:latin typeface="Calibri"/>
                <a:ea typeface="Tahoma"/>
                <a:cs typeface="Calibri"/>
              </a:rPr>
              <a:t>on that test session; that test may not receive a final score.</a:t>
            </a:r>
          </a:p>
          <a:p>
            <a:pPr marL="342900" marR="0" lvl="0" indent="-342900">
              <a:lnSpc>
                <a:spcPct val="107000"/>
              </a:lnSpc>
              <a:spcBef>
                <a:spcPts val="30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0"/>
              </a:spcAft>
            </a:pPr>
            <a:r>
              <a:rPr lang="en-US" sz="2000" b="1">
                <a:solidFill>
                  <a:srgbClr val="000000"/>
                </a:solidFill>
                <a:effectLst/>
                <a:latin typeface="Calibri"/>
                <a:ea typeface="Tahoma"/>
                <a:cs typeface="Calibri"/>
              </a:rPr>
              <a:t>Students that are enrolled at time of test </a:t>
            </a:r>
            <a:r>
              <a:rPr lang="en-US" sz="2000">
                <a:solidFill>
                  <a:srgbClr val="000000"/>
                </a:solidFill>
                <a:effectLst/>
                <a:latin typeface="Calibri"/>
                <a:ea typeface="Tahoma"/>
                <a:cs typeface="Calibri"/>
              </a:rPr>
              <a:t>but </a:t>
            </a:r>
            <a:r>
              <a:rPr lang="en-US" sz="2000" b="1">
                <a:solidFill>
                  <a:srgbClr val="000000"/>
                </a:solidFill>
                <a:effectLst/>
                <a:latin typeface="Calibri"/>
                <a:ea typeface="Tahoma"/>
                <a:cs typeface="Calibri"/>
              </a:rPr>
              <a:t>did not complete the test </a:t>
            </a:r>
            <a:r>
              <a:rPr lang="en-US" sz="2000">
                <a:solidFill>
                  <a:srgbClr val="000000"/>
                </a:solidFill>
                <a:effectLst/>
                <a:latin typeface="Calibri"/>
                <a:ea typeface="Tahoma"/>
                <a:cs typeface="Calibri"/>
              </a:rPr>
              <a:t>must have a not tested code “reason” entered in each of their session status for the test not completed.</a:t>
            </a:r>
          </a:p>
          <a:p>
            <a:pPr marL="342900" marR="0" lvl="0" indent="-342900">
              <a:lnSpc>
                <a:spcPct val="107000"/>
              </a:lnSpc>
              <a:spcBef>
                <a:spcPts val="30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0"/>
              </a:spcAft>
            </a:pPr>
            <a:r>
              <a:rPr lang="en-US" sz="2000" b="1">
                <a:solidFill>
                  <a:srgbClr val="000000"/>
                </a:solidFill>
                <a:effectLst/>
                <a:latin typeface="Calibri"/>
                <a:ea typeface="Tahoma"/>
                <a:cs typeface="Calibri"/>
              </a:rPr>
              <a:t>Review all sessions status, </a:t>
            </a:r>
            <a:r>
              <a:rPr lang="en-US" sz="2000">
                <a:solidFill>
                  <a:srgbClr val="000000"/>
                </a:solidFill>
                <a:effectLst/>
                <a:latin typeface="Calibri"/>
                <a:ea typeface="Tahoma"/>
                <a:cs typeface="Calibri"/>
              </a:rPr>
              <a:t>look for any incomplete sessions or sessions still in progress</a:t>
            </a:r>
            <a:r>
              <a:rPr lang="en-US" sz="2000" b="1">
                <a:solidFill>
                  <a:srgbClr val="000000"/>
                </a:solidFill>
                <a:effectLst/>
                <a:latin typeface="Calibri"/>
                <a:ea typeface="Tahoma"/>
                <a:cs typeface="Calibri"/>
              </a:rPr>
              <a:t>.</a:t>
            </a:r>
            <a:endParaRPr lang="en-US" sz="2000">
              <a:effectLst/>
              <a:latin typeface="Calibri"/>
              <a:ea typeface="Tahoma"/>
              <a:cs typeface="Calibri"/>
            </a:endParaRPr>
          </a:p>
          <a:p>
            <a:pPr marR="0" lvl="1">
              <a:lnSpc>
                <a:spcPct val="107000"/>
              </a:lnSpc>
              <a:spcBef>
                <a:spcPts val="300"/>
              </a:spcBef>
              <a:spcAft>
                <a:spcPts val="0"/>
              </a:spcAft>
              <a:buClr>
                <a:srgbClr val="726056"/>
              </a:buClr>
              <a:buFont typeface="Courier New" pitchFamily="34" charset="0"/>
              <a:buChar char="o"/>
            </a:pPr>
            <a:r>
              <a:rPr lang="en-US">
                <a:solidFill>
                  <a:srgbClr val="000000"/>
                </a:solidFill>
                <a:effectLst/>
                <a:latin typeface="Calibri"/>
                <a:ea typeface="Tahoma"/>
                <a:cs typeface="Calibri"/>
              </a:rPr>
              <a:t>These need to be investigated and resolved before the testing window closes.</a:t>
            </a:r>
            <a:endParaRPr lang="en-US">
              <a:effectLst/>
              <a:latin typeface="Calibri"/>
              <a:ea typeface="Tahoma"/>
              <a:cs typeface="Calibri"/>
            </a:endParaRPr>
          </a:p>
          <a:p>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a:extLst>
              <a:ext uri="{FF2B5EF4-FFF2-40B4-BE49-F238E27FC236}">
                <a16:creationId xmlns:a16="http://schemas.microsoft.com/office/drawing/2014/main" id="{C65C05A1-F8E4-4FC3-98F2-8E116F8CC8C0}"/>
              </a:ext>
            </a:extLst>
          </p:cNvPr>
          <p:cNvSpPr>
            <a:spLocks noGrp="1"/>
          </p:cNvSpPr>
          <p:nvPr>
            <p:ph type="sldNum" sz="quarter" idx="12"/>
          </p:nvPr>
        </p:nvSpPr>
        <p:spPr/>
        <p:txBody>
          <a:bodyPr/>
          <a:lstStyle/>
          <a:p>
            <a:fld id="{38BC901B-B5E4-4A47-8F67-5F155DBF4CDE}" type="slidenum">
              <a:rPr lang="en-US" smtClean="0"/>
              <a:pPr/>
              <a:t>37</a:t>
            </a:fld>
            <a:endParaRPr lang="en-US"/>
          </a:p>
        </p:txBody>
      </p:sp>
      <p:pic>
        <p:nvPicPr>
          <p:cNvPr id="11" name="Picture 10" descr="Reminder Note Sticky · Free vector graphic on Pixabay">
            <a:extLst>
              <a:ext uri="{FF2B5EF4-FFF2-40B4-BE49-F238E27FC236}">
                <a16:creationId xmlns:a16="http://schemas.microsoft.com/office/drawing/2014/main" id="{EA87D15C-58AF-654E-8197-46439D065C97}"/>
              </a:ext>
            </a:extLst>
          </p:cNvPr>
          <p:cNvPicPr>
            <a:picLocks noChangeAspect="1"/>
          </p:cNvPicPr>
          <p:nvPr/>
        </p:nvPicPr>
        <p:blipFill rotWithShape="1">
          <a:blip r:embed="rId2"/>
          <a:srcRect t="1205" r="562" b="18072"/>
          <a:stretch/>
        </p:blipFill>
        <p:spPr>
          <a:xfrm>
            <a:off x="9331890" y="5225180"/>
            <a:ext cx="1845801" cy="1398644"/>
          </a:xfrm>
          <a:prstGeom prst="rect">
            <a:avLst/>
          </a:prstGeom>
        </p:spPr>
      </p:pic>
    </p:spTree>
    <p:extLst>
      <p:ext uri="{BB962C8B-B14F-4D97-AF65-F5344CB8AC3E}">
        <p14:creationId xmlns:p14="http://schemas.microsoft.com/office/powerpoint/2010/main" val="1893318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B840-7A2A-A955-5226-BD8FCC5D68F6}"/>
              </a:ext>
            </a:extLst>
          </p:cNvPr>
          <p:cNvSpPr>
            <a:spLocks noGrp="1"/>
          </p:cNvSpPr>
          <p:nvPr>
            <p:ph type="title"/>
          </p:nvPr>
        </p:nvSpPr>
        <p:spPr>
          <a:xfrm>
            <a:off x="352927" y="15847"/>
            <a:ext cx="10649283" cy="1042358"/>
          </a:xfrm>
        </p:spPr>
        <p:txBody>
          <a:bodyPr/>
          <a:lstStyle/>
          <a:p>
            <a:pPr algn="ctr"/>
            <a:r>
              <a:rPr lang="en-US" sz="2400" b="1">
                <a:solidFill>
                  <a:srgbClr val="2109AF"/>
                </a:solidFill>
                <a:ea typeface="Cambria"/>
              </a:rPr>
              <a:t>3-8 Testing – General Reminders Concerning Reason Not Tested </a:t>
            </a:r>
            <a:r>
              <a:rPr lang="en-US" sz="2400" b="1" u="sng">
                <a:solidFill>
                  <a:srgbClr val="2109AF"/>
                </a:solidFill>
                <a:ea typeface="Cambria"/>
              </a:rPr>
              <a:t>Reporting</a:t>
            </a:r>
            <a:br>
              <a:rPr lang="en-US" sz="2400" b="1" u="sng">
                <a:ea typeface="Cambria"/>
              </a:rPr>
            </a:br>
            <a:r>
              <a:rPr lang="en-US" sz="2400" b="1">
                <a:solidFill>
                  <a:srgbClr val="2109AF"/>
                </a:solidFill>
                <a:ea typeface="Cambria"/>
              </a:rPr>
              <a:t>(CBT)</a:t>
            </a:r>
          </a:p>
        </p:txBody>
      </p:sp>
      <p:sp>
        <p:nvSpPr>
          <p:cNvPr id="3" name="Content Placeholder 2">
            <a:extLst>
              <a:ext uri="{FF2B5EF4-FFF2-40B4-BE49-F238E27FC236}">
                <a16:creationId xmlns:a16="http://schemas.microsoft.com/office/drawing/2014/main" id="{C1024194-2C46-605C-D545-9AEF1E33B847}"/>
              </a:ext>
            </a:extLst>
          </p:cNvPr>
          <p:cNvSpPr>
            <a:spLocks noGrp="1"/>
          </p:cNvSpPr>
          <p:nvPr>
            <p:ph idx="1"/>
          </p:nvPr>
        </p:nvSpPr>
        <p:spPr>
          <a:xfrm>
            <a:off x="625311" y="1055699"/>
            <a:ext cx="10160000" cy="5922993"/>
          </a:xfrm>
        </p:spPr>
        <p:txBody>
          <a:bodyPr vert="horz" lIns="91440" tIns="45720" rIns="91440" bIns="45720" rtlCol="0" anchor="t">
            <a:normAutofit fontScale="62500" lnSpcReduction="20000"/>
          </a:bodyPr>
          <a:lstStyle/>
          <a:p>
            <a:pPr marL="114300" indent="0" algn="ctr">
              <a:buNone/>
            </a:pPr>
            <a:r>
              <a:rPr lang="en-US" b="1" u="sng" dirty="0">
                <a:ea typeface="+mn-lt"/>
                <a:cs typeface="+mn-lt"/>
              </a:rPr>
              <a:t>NOT TESTED CODES FOR OPERATAIONAL 2025 TESTING – in NEXTERA ADMIN: </a:t>
            </a:r>
            <a:endParaRPr lang="en-US" dirty="0">
              <a:cs typeface="Calibri"/>
            </a:endParaRPr>
          </a:p>
          <a:p>
            <a:pPr marL="114300" indent="0" algn="ctr">
              <a:buNone/>
            </a:pPr>
            <a:r>
              <a:rPr lang="en-US" b="1" i="1" dirty="0">
                <a:ea typeface="+mn-lt"/>
                <a:cs typeface="+mn-lt"/>
              </a:rPr>
              <a:t>(deadline to complete and finalize all student session(s) not tested code entries in NEXTERA ADMIN.)</a:t>
            </a:r>
            <a:endParaRPr lang="en-US" dirty="0">
              <a:cs typeface="Calibri"/>
            </a:endParaRPr>
          </a:p>
          <a:p>
            <a:pPr marL="114300" indent="0" algn="ctr">
              <a:buNone/>
            </a:pPr>
            <a:r>
              <a:rPr lang="en-US" b="1" i="1" dirty="0">
                <a:ea typeface="+mn-lt"/>
                <a:cs typeface="+mn-lt"/>
              </a:rPr>
              <a:t>(Includes a helpful </a:t>
            </a:r>
            <a:r>
              <a:rPr lang="en-US" b="1" i="1" dirty="0" err="1">
                <a:ea typeface="+mn-lt"/>
                <a:cs typeface="+mn-lt"/>
              </a:rPr>
              <a:t>CBTsupport</a:t>
            </a:r>
            <a:r>
              <a:rPr lang="en-US" b="1" i="1" dirty="0">
                <a:ea typeface="+mn-lt"/>
                <a:cs typeface="+mn-lt"/>
              </a:rPr>
              <a:t> article &amp; document)</a:t>
            </a:r>
            <a:endParaRPr lang="en-US" dirty="0">
              <a:cs typeface="Calibri"/>
            </a:endParaRPr>
          </a:p>
          <a:p>
            <a:pPr marL="114300" indent="0">
              <a:buNone/>
            </a:pPr>
            <a:r>
              <a:rPr lang="en-US" b="1" dirty="0">
                <a:cs typeface="Calibri"/>
              </a:rPr>
              <a:t>                                                                       </a:t>
            </a:r>
            <a:endParaRPr lang="en-US" b="1" dirty="0">
              <a:ea typeface="Calibri"/>
              <a:cs typeface="Calibri"/>
            </a:endParaRPr>
          </a:p>
          <a:p>
            <a:pPr marL="114300" indent="0" algn="ctr">
              <a:buNone/>
            </a:pPr>
            <a:r>
              <a:rPr lang="en-US" b="1" dirty="0">
                <a:cs typeface="Calibri"/>
              </a:rPr>
              <a:t>    </a:t>
            </a:r>
            <a:r>
              <a:rPr lang="en-US" b="1" dirty="0">
                <a:solidFill>
                  <a:srgbClr val="C00000"/>
                </a:solidFill>
                <a:cs typeface="Calibri"/>
              </a:rPr>
              <a:t>ELA, MATH and SCIENCE  ---  (</a:t>
            </a:r>
            <a:r>
              <a:rPr lang="en-US" b="1" i="1" dirty="0" err="1">
                <a:solidFill>
                  <a:srgbClr val="C00000"/>
                </a:solidFill>
                <a:cs typeface="Calibri"/>
              </a:rPr>
              <a:t>Nextera</a:t>
            </a:r>
            <a:r>
              <a:rPr lang="en-US" b="1" i="1" dirty="0">
                <a:solidFill>
                  <a:srgbClr val="C00000"/>
                </a:solidFill>
                <a:cs typeface="Calibri"/>
              </a:rPr>
              <a:t> will close </a:t>
            </a:r>
            <a:r>
              <a:rPr lang="en-US" b="1" i="1" dirty="0" err="1">
                <a:solidFill>
                  <a:srgbClr val="C00000"/>
                </a:solidFill>
                <a:cs typeface="Calibri"/>
              </a:rPr>
              <a:t>apoximitly</a:t>
            </a:r>
            <a:r>
              <a:rPr lang="en-US" b="1" i="1" dirty="0">
                <a:solidFill>
                  <a:srgbClr val="C00000"/>
                </a:solidFill>
                <a:cs typeface="Calibri"/>
              </a:rPr>
              <a:t> </a:t>
            </a:r>
            <a:r>
              <a:rPr lang="en-US" sz="2000" b="1" i="1" u="sng" dirty="0">
                <a:solidFill>
                  <a:srgbClr val="3F26C9"/>
                </a:solidFill>
                <a:cs typeface="Calibri"/>
              </a:rPr>
              <a:t>one week</a:t>
            </a:r>
            <a:r>
              <a:rPr lang="en-US" b="1" i="1" dirty="0">
                <a:solidFill>
                  <a:srgbClr val="3F26C9"/>
                </a:solidFill>
                <a:cs typeface="Calibri"/>
              </a:rPr>
              <a:t> </a:t>
            </a:r>
            <a:r>
              <a:rPr lang="en-US" b="1" i="1" dirty="0">
                <a:solidFill>
                  <a:srgbClr val="C00000"/>
                </a:solidFill>
                <a:cs typeface="Calibri"/>
              </a:rPr>
              <a:t>after the testing window ends</a:t>
            </a:r>
            <a:r>
              <a:rPr lang="en-US" b="1" dirty="0">
                <a:solidFill>
                  <a:srgbClr val="C00000"/>
                </a:solidFill>
                <a:cs typeface="Calibri"/>
              </a:rPr>
              <a:t>) </a:t>
            </a:r>
            <a:endParaRPr lang="en-US" dirty="0">
              <a:solidFill>
                <a:srgbClr val="C00000"/>
              </a:solidFill>
              <a:cs typeface="Calibri"/>
            </a:endParaRPr>
          </a:p>
          <a:p>
            <a:pPr marL="114300" indent="0" algn="ctr">
              <a:buNone/>
            </a:pPr>
            <a:r>
              <a:rPr lang="en-US" b="1" dirty="0" err="1">
                <a:solidFill>
                  <a:srgbClr val="C00000"/>
                </a:solidFill>
                <a:cs typeface="Calibri"/>
              </a:rPr>
              <a:t>Tentive</a:t>
            </a:r>
            <a:r>
              <a:rPr lang="en-US" b="1" dirty="0">
                <a:solidFill>
                  <a:srgbClr val="C00000"/>
                </a:solidFill>
                <a:cs typeface="Calibri"/>
              </a:rPr>
              <a:t> Date </a:t>
            </a:r>
            <a:r>
              <a:rPr lang="en-US" b="1" dirty="0">
                <a:solidFill>
                  <a:srgbClr val="3F26C9"/>
                </a:solidFill>
                <a:cs typeface="Calibri"/>
              </a:rPr>
              <a:t>(May 30th)</a:t>
            </a:r>
            <a:r>
              <a:rPr lang="en-US" b="1" dirty="0">
                <a:solidFill>
                  <a:srgbClr val="C00000"/>
                </a:solidFill>
                <a:cs typeface="Calibri"/>
              </a:rPr>
              <a:t> More info Coming from NYSED.</a:t>
            </a:r>
            <a:endParaRPr lang="en-US" dirty="0">
              <a:solidFill>
                <a:srgbClr val="C00000"/>
              </a:solidFill>
              <a:ea typeface="Calibri"/>
              <a:cs typeface="Calibri"/>
            </a:endParaRPr>
          </a:p>
          <a:p>
            <a:pPr marL="114300" indent="0">
              <a:buNone/>
            </a:pPr>
            <a:r>
              <a:rPr lang="en-US" b="1" dirty="0">
                <a:solidFill>
                  <a:srgbClr val="C00000"/>
                </a:solidFill>
                <a:ea typeface="+mn-lt"/>
                <a:cs typeface="+mn-lt"/>
              </a:rPr>
              <a:t>                                                                                  </a:t>
            </a:r>
            <a:endParaRPr lang="en-US" dirty="0">
              <a:solidFill>
                <a:srgbClr val="C00000"/>
              </a:solidFill>
              <a:cs typeface="Calibri"/>
            </a:endParaRPr>
          </a:p>
          <a:p>
            <a:r>
              <a:rPr lang="en-US" dirty="0">
                <a:ea typeface="+mn-lt"/>
                <a:cs typeface="+mn-lt"/>
              </a:rPr>
              <a:t>PLEASE make sure your CBT schools are aware of this date!    </a:t>
            </a:r>
            <a:endParaRPr lang="en-US" dirty="0"/>
          </a:p>
          <a:p>
            <a:r>
              <a:rPr lang="en-US" dirty="0">
                <a:ea typeface="+mn-lt"/>
                <a:cs typeface="+mn-lt"/>
              </a:rPr>
              <a:t>This is the last opportunity they will have to update/review their student’s Not-Tested Reason entries into NEXTERA!</a:t>
            </a:r>
            <a:endParaRPr lang="en-US" dirty="0"/>
          </a:p>
          <a:p>
            <a:r>
              <a:rPr lang="en-US" b="1" dirty="0">
                <a:ea typeface="+mn-lt"/>
                <a:cs typeface="+mn-lt"/>
              </a:rPr>
              <a:t>Please also remember it is the district/school’s Test Coordinator’s responsibility to make sure these are accurate before the deadlines.</a:t>
            </a:r>
            <a:endParaRPr lang="en-US" b="1" dirty="0">
              <a:ea typeface="Calibri"/>
              <a:cs typeface="Calibri"/>
            </a:endParaRPr>
          </a:p>
          <a:p>
            <a:r>
              <a:rPr lang="en-US" dirty="0">
                <a:ea typeface="+mn-lt"/>
                <a:cs typeface="+mn-lt"/>
              </a:rPr>
              <a:t>Missing a reason not tested could cause the student not to get a final score on the part of the test they may have completed.</a:t>
            </a:r>
            <a:endParaRPr lang="en-US" dirty="0"/>
          </a:p>
          <a:p>
            <a:endParaRPr lang="en-US" dirty="0"/>
          </a:p>
          <a:p>
            <a:pPr marL="114300" indent="0">
              <a:buNone/>
            </a:pPr>
            <a:r>
              <a:rPr lang="en-US" b="1" dirty="0">
                <a:ea typeface="+mn-lt"/>
                <a:cs typeface="+mn-lt"/>
              </a:rPr>
              <a:t>                                   Helpful </a:t>
            </a:r>
            <a:r>
              <a:rPr lang="en-US" b="1" dirty="0" err="1">
                <a:ea typeface="+mn-lt"/>
                <a:cs typeface="+mn-lt"/>
              </a:rPr>
              <a:t>CBTsupport</a:t>
            </a:r>
            <a:r>
              <a:rPr lang="en-US" b="1" dirty="0">
                <a:ea typeface="+mn-lt"/>
                <a:cs typeface="+mn-lt"/>
              </a:rPr>
              <a:t> article and document:</a:t>
            </a:r>
            <a:r>
              <a:rPr lang="en-US" dirty="0">
                <a:ea typeface="+mn-lt"/>
                <a:cs typeface="+mn-lt"/>
              </a:rPr>
              <a:t>   </a:t>
            </a:r>
            <a:r>
              <a:rPr lang="en-US" sz="3700" b="1" dirty="0">
                <a:hlinkClick r:id="rId2"/>
              </a:rPr>
              <a:t>How to Set Not Tested Codes</a:t>
            </a:r>
            <a:endParaRPr lang="en-US" sz="2000" b="1" dirty="0">
              <a:ea typeface="+mn-lt"/>
              <a:cs typeface="+mn-lt"/>
            </a:endParaRPr>
          </a:p>
          <a:p>
            <a:pPr marL="114300" indent="0">
              <a:buNone/>
            </a:pPr>
            <a:endParaRPr lang="en-US" dirty="0">
              <a:ea typeface="+mn-lt"/>
              <a:cs typeface="+mn-lt"/>
            </a:endParaRPr>
          </a:p>
          <a:p>
            <a:pPr marL="114300" indent="0" algn="ctr">
              <a:buNone/>
            </a:pPr>
            <a:r>
              <a:rPr lang="en-US" b="1" dirty="0">
                <a:ea typeface="+mn-lt"/>
                <a:cs typeface="+mn-lt"/>
              </a:rPr>
              <a:t>Please read through this article and Quick Reference Guide located at the bottom of the article. </a:t>
            </a:r>
            <a:endParaRPr lang="en-US" b="1" dirty="0">
              <a:cs typeface="Calibri"/>
            </a:endParaRPr>
          </a:p>
          <a:p>
            <a:pPr marL="411480" lvl="1" algn="ctr">
              <a:buNone/>
            </a:pPr>
            <a:r>
              <a:rPr lang="en-US" b="1" i="1" dirty="0">
                <a:solidFill>
                  <a:srgbClr val="3F26C9"/>
                </a:solidFill>
                <a:ea typeface="+mn-lt"/>
                <a:cs typeface="+mn-lt"/>
              </a:rPr>
              <a:t>It will show you how to down-load the Test Status Detail Report from NEXTERA.</a:t>
            </a:r>
            <a:endParaRPr lang="en-US" b="1" i="1" dirty="0">
              <a:solidFill>
                <a:srgbClr val="3F26C9"/>
              </a:solidFill>
              <a:ea typeface="Calibri"/>
              <a:cs typeface="Calibri"/>
            </a:endParaRPr>
          </a:p>
          <a:p>
            <a:pPr marL="411480" lvl="1" algn="ctr">
              <a:buNone/>
            </a:pPr>
            <a:endParaRPr lang="en-US" dirty="0">
              <a:ea typeface="+mn-lt"/>
              <a:cs typeface="+mn-lt"/>
            </a:endParaRPr>
          </a:p>
          <a:p>
            <a:r>
              <a:rPr lang="en-US" i="1" dirty="0">
                <a:ea typeface="+mn-lt"/>
                <a:cs typeface="+mn-lt"/>
              </a:rPr>
              <a:t>It is very important that each school </a:t>
            </a:r>
            <a:r>
              <a:rPr lang="en-US" sz="2400" b="1" i="1" u="sng" dirty="0">
                <a:solidFill>
                  <a:srgbClr val="3F26C9"/>
                </a:solidFill>
                <a:ea typeface="+mn-lt"/>
                <a:cs typeface="+mn-lt"/>
              </a:rPr>
              <a:t>down-load the Test Status Detail report</a:t>
            </a:r>
            <a:r>
              <a:rPr lang="en-US" sz="1800" i="1" u="sng" dirty="0">
                <a:ea typeface="+mn-lt"/>
                <a:cs typeface="+mn-lt"/>
              </a:rPr>
              <a:t> </a:t>
            </a:r>
            <a:r>
              <a:rPr lang="en-US" i="1" dirty="0">
                <a:ea typeface="+mn-lt"/>
                <a:cs typeface="+mn-lt"/>
              </a:rPr>
              <a:t>to review the students’ test status for all sessions, make any needed additions or corrections to the reason not tested before the test window closes.  Keep in mind there are 2 sessions for ELA and Math.  Both sessions may or may not need a reason not tested.</a:t>
            </a:r>
            <a:endParaRPr lang="en-US" dirty="0"/>
          </a:p>
          <a:p>
            <a:endParaRPr lang="en-US" i="1" dirty="0">
              <a:ea typeface="+mn-lt"/>
              <a:cs typeface="+mn-lt"/>
            </a:endParaRPr>
          </a:p>
          <a:p>
            <a:r>
              <a:rPr lang="en-US" i="1" dirty="0">
                <a:ea typeface="+mn-lt"/>
                <a:cs typeface="+mn-lt"/>
              </a:rPr>
              <a:t>This report will also help identify any student that may not have completed the test (Exp: Absent) that will need to sit for a make-up, before the testing window closes.</a:t>
            </a:r>
            <a:endParaRPr lang="en-US" dirty="0">
              <a:cs typeface="Calibri"/>
            </a:endParaRPr>
          </a:p>
          <a:p>
            <a:endParaRPr lang="en-US" dirty="0">
              <a:cs typeface="Calibri"/>
            </a:endParaRPr>
          </a:p>
          <a:p>
            <a:r>
              <a:rPr lang="en-US" i="1" dirty="0">
                <a:ea typeface="+mn-lt"/>
                <a:cs typeface="+mn-lt"/>
              </a:rPr>
              <a:t>Once all make-ups are done and all Not Tested Reasons have been updated, </a:t>
            </a:r>
            <a:r>
              <a:rPr lang="en-US" i="1" dirty="0">
                <a:solidFill>
                  <a:srgbClr val="C00000"/>
                </a:solidFill>
                <a:ea typeface="+mn-lt"/>
                <a:cs typeface="+mn-lt"/>
              </a:rPr>
              <a:t>it is </a:t>
            </a:r>
            <a:r>
              <a:rPr lang="en-US" b="1" i="1" u="sng" dirty="0">
                <a:solidFill>
                  <a:srgbClr val="3F26C9"/>
                </a:solidFill>
                <a:ea typeface="+mn-lt"/>
                <a:cs typeface="+mn-lt"/>
              </a:rPr>
              <a:t>strongly recommended</a:t>
            </a:r>
            <a:r>
              <a:rPr lang="en-US" b="1" i="1" u="sng" dirty="0">
                <a:solidFill>
                  <a:srgbClr val="C00000"/>
                </a:solidFill>
                <a:ea typeface="+mn-lt"/>
                <a:cs typeface="+mn-lt"/>
              </a:rPr>
              <a:t> </a:t>
            </a:r>
            <a:r>
              <a:rPr lang="en-US" b="1" i="1" dirty="0">
                <a:solidFill>
                  <a:srgbClr val="C00000"/>
                </a:solidFill>
                <a:ea typeface="+mn-lt"/>
                <a:cs typeface="+mn-lt"/>
              </a:rPr>
              <a:t>that the district/school Test Coordinator down-loads a final copy of the Test Status report file and keep it as a reference. As this will be the only reference, they will have on their student test status once NEXTERA closes.</a:t>
            </a:r>
            <a:endParaRPr lang="en-US" b="1" dirty="0">
              <a:solidFill>
                <a:srgbClr val="C00000"/>
              </a:solidFill>
              <a:ea typeface="Calibri"/>
              <a:cs typeface="Calibri"/>
            </a:endParaRPr>
          </a:p>
          <a:p>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A9394F6B-E1C9-87EC-C7F3-64CC7BD68397}"/>
              </a:ext>
            </a:extLst>
          </p:cNvPr>
          <p:cNvSpPr>
            <a:spLocks noGrp="1"/>
          </p:cNvSpPr>
          <p:nvPr>
            <p:ph type="sldNum" sz="quarter" idx="12"/>
          </p:nvPr>
        </p:nvSpPr>
        <p:spPr/>
        <p:txBody>
          <a:bodyPr/>
          <a:lstStyle/>
          <a:p>
            <a:fld id="{38BC901B-B5E4-4A47-8F67-5F155DBF4CDE}" type="slidenum">
              <a:rPr lang="en-US" smtClean="0"/>
              <a:pPr/>
              <a:t>38</a:t>
            </a:fld>
            <a:endParaRPr lang="en-US"/>
          </a:p>
        </p:txBody>
      </p:sp>
      <p:pic>
        <p:nvPicPr>
          <p:cNvPr id="8" name="Picture 7" descr="Clipart - Thumbtack note Important">
            <a:extLst>
              <a:ext uri="{FF2B5EF4-FFF2-40B4-BE49-F238E27FC236}">
                <a16:creationId xmlns:a16="http://schemas.microsoft.com/office/drawing/2014/main" id="{05A2AA10-6E93-CC5F-8C15-B9F3FF7661F0}"/>
              </a:ext>
            </a:extLst>
          </p:cNvPr>
          <p:cNvPicPr>
            <a:picLocks noChangeAspect="1"/>
          </p:cNvPicPr>
          <p:nvPr/>
        </p:nvPicPr>
        <p:blipFill>
          <a:blip r:embed="rId3"/>
          <a:stretch>
            <a:fillRect/>
          </a:stretch>
        </p:blipFill>
        <p:spPr>
          <a:xfrm>
            <a:off x="9484731" y="415400"/>
            <a:ext cx="2121334" cy="1558204"/>
          </a:xfrm>
          <a:prstGeom prst="rect">
            <a:avLst/>
          </a:prstGeom>
        </p:spPr>
      </p:pic>
    </p:spTree>
    <p:extLst>
      <p:ext uri="{BB962C8B-B14F-4D97-AF65-F5344CB8AC3E}">
        <p14:creationId xmlns:p14="http://schemas.microsoft.com/office/powerpoint/2010/main" val="205984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9" end="1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D283-0A05-44EA-B719-AD647ABD5212}"/>
              </a:ext>
            </a:extLst>
          </p:cNvPr>
          <p:cNvSpPr>
            <a:spLocks noGrp="1"/>
          </p:cNvSpPr>
          <p:nvPr>
            <p:ph type="title"/>
          </p:nvPr>
        </p:nvSpPr>
        <p:spPr/>
        <p:txBody>
          <a:bodyPr/>
          <a:lstStyle/>
          <a:p>
            <a:pPr algn="ctr"/>
            <a:r>
              <a:rPr lang="en-US" b="1">
                <a:solidFill>
                  <a:srgbClr val="2109AF"/>
                </a:solidFill>
                <a:ea typeface="Cambria"/>
              </a:rPr>
              <a:t>3-8 Testing – Questions?</a:t>
            </a:r>
            <a:endParaRPr lang="en-US" b="1">
              <a:solidFill>
                <a:srgbClr val="2109AF"/>
              </a:solidFill>
            </a:endParaRPr>
          </a:p>
        </p:txBody>
      </p:sp>
      <p:pic>
        <p:nvPicPr>
          <p:cNvPr id="6" name="Content Placeholder 5">
            <a:extLst>
              <a:ext uri="{FF2B5EF4-FFF2-40B4-BE49-F238E27FC236}">
                <a16:creationId xmlns:a16="http://schemas.microsoft.com/office/drawing/2014/main" id="{7CE3A3F6-7F5E-4C87-BF04-9A0659C37257}"/>
              </a:ext>
            </a:extLst>
          </p:cNvPr>
          <p:cNvPicPr>
            <a:picLocks noGrp="1" noChangeAspect="1"/>
          </p:cNvPicPr>
          <p:nvPr>
            <p:ph idx="1"/>
          </p:nvPr>
        </p:nvPicPr>
        <p:blipFill>
          <a:blip r:embed="rId2"/>
          <a:stretch>
            <a:fillRect/>
          </a:stretch>
        </p:blipFill>
        <p:spPr>
          <a:xfrm>
            <a:off x="4924490" y="1660234"/>
            <a:ext cx="3934998" cy="2227100"/>
          </a:xfrm>
        </p:spPr>
      </p:pic>
      <p:sp>
        <p:nvSpPr>
          <p:cNvPr id="4" name="Slide Number Placeholder 3">
            <a:extLst>
              <a:ext uri="{FF2B5EF4-FFF2-40B4-BE49-F238E27FC236}">
                <a16:creationId xmlns:a16="http://schemas.microsoft.com/office/drawing/2014/main" id="{52ED78F8-D52B-4686-A5C2-42C7EE3CD9B7}"/>
              </a:ext>
            </a:extLst>
          </p:cNvPr>
          <p:cNvSpPr>
            <a:spLocks noGrp="1"/>
          </p:cNvSpPr>
          <p:nvPr>
            <p:ph type="sldNum" sz="quarter" idx="12"/>
          </p:nvPr>
        </p:nvSpPr>
        <p:spPr/>
        <p:txBody>
          <a:bodyPr/>
          <a:lstStyle/>
          <a:p>
            <a:fld id="{38BC901B-B5E4-4A47-8F67-5F155DBF4CDE}" type="slidenum">
              <a:rPr lang="en-US" smtClean="0"/>
              <a:pPr/>
              <a:t>39</a:t>
            </a:fld>
            <a:endParaRPr lang="en-US"/>
          </a:p>
        </p:txBody>
      </p:sp>
      <p:pic>
        <p:nvPicPr>
          <p:cNvPr id="8" name="Picture 7">
            <a:extLst>
              <a:ext uri="{FF2B5EF4-FFF2-40B4-BE49-F238E27FC236}">
                <a16:creationId xmlns:a16="http://schemas.microsoft.com/office/drawing/2014/main" id="{C55016BE-1B0D-4019-8A5C-7AB42E7EA4E3}"/>
              </a:ext>
            </a:extLst>
          </p:cNvPr>
          <p:cNvPicPr>
            <a:picLocks noChangeAspect="1"/>
          </p:cNvPicPr>
          <p:nvPr/>
        </p:nvPicPr>
        <p:blipFill>
          <a:blip r:embed="rId3"/>
          <a:stretch>
            <a:fillRect/>
          </a:stretch>
        </p:blipFill>
        <p:spPr>
          <a:xfrm>
            <a:off x="2338879" y="3354203"/>
            <a:ext cx="3054506" cy="2867070"/>
          </a:xfrm>
          <a:prstGeom prst="rect">
            <a:avLst/>
          </a:prstGeom>
        </p:spPr>
      </p:pic>
    </p:spTree>
    <p:extLst>
      <p:ext uri="{BB962C8B-B14F-4D97-AF65-F5344CB8AC3E}">
        <p14:creationId xmlns:p14="http://schemas.microsoft.com/office/powerpoint/2010/main" val="360190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EB10-0E6C-499E-1317-2AC324B816C1}"/>
              </a:ext>
            </a:extLst>
          </p:cNvPr>
          <p:cNvSpPr>
            <a:spLocks noGrp="1"/>
          </p:cNvSpPr>
          <p:nvPr>
            <p:ph type="title"/>
          </p:nvPr>
        </p:nvSpPr>
        <p:spPr/>
        <p:txBody>
          <a:bodyPr/>
          <a:lstStyle/>
          <a:p>
            <a:r>
              <a:rPr lang="en-US" dirty="0">
                <a:ea typeface="Cambria"/>
              </a:rPr>
              <a:t>Update your contact emails for SMS</a:t>
            </a:r>
            <a:endParaRPr lang="en-US" dirty="0"/>
          </a:p>
        </p:txBody>
      </p:sp>
      <p:graphicFrame>
        <p:nvGraphicFramePr>
          <p:cNvPr id="5" name="Content Placeholder 4">
            <a:extLst>
              <a:ext uri="{FF2B5EF4-FFF2-40B4-BE49-F238E27FC236}">
                <a16:creationId xmlns:a16="http://schemas.microsoft.com/office/drawing/2014/main" id="{928BB1F1-A9F5-2E1A-BF9F-80DB2ED5D7A3}"/>
              </a:ext>
            </a:extLst>
          </p:cNvPr>
          <p:cNvGraphicFramePr>
            <a:graphicFrameLocks noGrp="1"/>
          </p:cNvGraphicFramePr>
          <p:nvPr>
            <p:ph idx="1"/>
            <p:extLst>
              <p:ext uri="{D42A27DB-BD31-4B8C-83A1-F6EECF244321}">
                <p14:modId xmlns:p14="http://schemas.microsoft.com/office/powerpoint/2010/main" val="1412670072"/>
              </p:ext>
            </p:extLst>
          </p:nvPr>
        </p:nvGraphicFramePr>
        <p:xfrm>
          <a:off x="609600" y="1600200"/>
          <a:ext cx="10160000" cy="1549167"/>
        </p:xfrm>
        <a:graphic>
          <a:graphicData uri="http://schemas.openxmlformats.org/drawingml/2006/table">
            <a:tbl>
              <a:tblPr firstRow="1" bandRow="1">
                <a:tableStyleId>{00A15C55-8517-42AA-B614-E9B94910E393}</a:tableStyleId>
              </a:tblPr>
              <a:tblGrid>
                <a:gridCol w="5080000">
                  <a:extLst>
                    <a:ext uri="{9D8B030D-6E8A-4147-A177-3AD203B41FA5}">
                      <a16:colId xmlns:a16="http://schemas.microsoft.com/office/drawing/2014/main" val="4213952098"/>
                    </a:ext>
                  </a:extLst>
                </a:gridCol>
                <a:gridCol w="5080000">
                  <a:extLst>
                    <a:ext uri="{9D8B030D-6E8A-4147-A177-3AD203B41FA5}">
                      <a16:colId xmlns:a16="http://schemas.microsoft.com/office/drawing/2014/main" val="2648805949"/>
                    </a:ext>
                  </a:extLst>
                </a:gridCol>
              </a:tblGrid>
              <a:tr h="516389">
                <a:tc>
                  <a:txBody>
                    <a:bodyPr/>
                    <a:lstStyle/>
                    <a:p>
                      <a:pPr algn="ctr"/>
                      <a:r>
                        <a:rPr lang="en-US" err="1"/>
                        <a:t>SchoolTool</a:t>
                      </a:r>
                    </a:p>
                  </a:txBody>
                  <a:tcPr/>
                </a:tc>
                <a:tc>
                  <a:txBody>
                    <a:bodyPr/>
                    <a:lstStyle/>
                    <a:p>
                      <a:pPr algn="ctr"/>
                      <a:r>
                        <a:rPr lang="en-US" dirty="0"/>
                        <a:t>Infinite Campus</a:t>
                      </a:r>
                    </a:p>
                  </a:txBody>
                  <a:tcPr/>
                </a:tc>
                <a:extLst>
                  <a:ext uri="{0D108BD9-81ED-4DB2-BD59-A6C34878D82A}">
                    <a16:rowId xmlns:a16="http://schemas.microsoft.com/office/drawing/2014/main" val="4293671415"/>
                  </a:ext>
                </a:extLst>
              </a:tr>
              <a:tr h="516389">
                <a:tc>
                  <a:txBody>
                    <a:bodyPr/>
                    <a:lstStyle/>
                    <a:p>
                      <a:r>
                        <a:rPr lang="en-US" dirty="0"/>
                        <a:t>Aurilla Putney: </a:t>
                      </a:r>
                      <a:r>
                        <a:rPr lang="en-US" dirty="0">
                          <a:hlinkClick r:id="rId2"/>
                        </a:rPr>
                        <a:t>aputney@bocesmaars.org</a:t>
                      </a:r>
                      <a:r>
                        <a:rPr lang="en-US" dirty="0"/>
                        <a:t> </a:t>
                      </a:r>
                    </a:p>
                  </a:txBody>
                  <a:tcPr/>
                </a:tc>
                <a:tc>
                  <a:txBody>
                    <a:bodyPr/>
                    <a:lstStyle/>
                    <a:p>
                      <a:r>
                        <a:rPr lang="en-US" dirty="0"/>
                        <a:t>*Lauren_Amedeo@boces.monroe.edu </a:t>
                      </a:r>
                    </a:p>
                  </a:txBody>
                  <a:tcPr/>
                </a:tc>
                <a:extLst>
                  <a:ext uri="{0D108BD9-81ED-4DB2-BD59-A6C34878D82A}">
                    <a16:rowId xmlns:a16="http://schemas.microsoft.com/office/drawing/2014/main" val="1724674753"/>
                  </a:ext>
                </a:extLst>
              </a:tr>
              <a:tr h="516389">
                <a:tc>
                  <a:txBody>
                    <a:bodyPr/>
                    <a:lstStyle/>
                    <a:p>
                      <a:pPr lvl="0">
                        <a:buNone/>
                      </a:pPr>
                      <a:r>
                        <a:rPr lang="en-US" dirty="0"/>
                        <a:t>*Cherie_Nothnagle@boces.monroe.edu </a:t>
                      </a:r>
                    </a:p>
                  </a:txBody>
                  <a:tcPr/>
                </a:tc>
                <a:tc>
                  <a:txBody>
                    <a:bodyPr/>
                    <a:lstStyle/>
                    <a:p>
                      <a:pPr lvl="0">
                        <a:buNone/>
                      </a:pPr>
                      <a:r>
                        <a:rPr lang="en-US" dirty="0"/>
                        <a:t>*Marcia_Vick@boces.monroe.edu </a:t>
                      </a:r>
                    </a:p>
                  </a:txBody>
                  <a:tcPr/>
                </a:tc>
                <a:extLst>
                  <a:ext uri="{0D108BD9-81ED-4DB2-BD59-A6C34878D82A}">
                    <a16:rowId xmlns:a16="http://schemas.microsoft.com/office/drawing/2014/main" val="750775518"/>
                  </a:ext>
                </a:extLst>
              </a:tr>
            </a:tbl>
          </a:graphicData>
        </a:graphic>
      </p:graphicFrame>
      <p:sp>
        <p:nvSpPr>
          <p:cNvPr id="3" name="Slide Number Placeholder 2">
            <a:extLst>
              <a:ext uri="{FF2B5EF4-FFF2-40B4-BE49-F238E27FC236}">
                <a16:creationId xmlns:a16="http://schemas.microsoft.com/office/drawing/2014/main" id="{5281639C-1827-4AFA-ADD8-7467561A512D}"/>
              </a:ext>
            </a:extLst>
          </p:cNvPr>
          <p:cNvSpPr>
            <a:spLocks noGrp="1"/>
          </p:cNvSpPr>
          <p:nvPr>
            <p:ph type="sldNum" sz="quarter" idx="12"/>
          </p:nvPr>
        </p:nvSpPr>
        <p:spPr/>
        <p:txBody>
          <a:bodyPr/>
          <a:lstStyle/>
          <a:p>
            <a:fld id="{38BC901B-B5E4-4A47-8F67-5F155DBF4CDE}" type="slidenum">
              <a:rPr lang="en-US" smtClean="0"/>
              <a:pPr/>
              <a:t>4</a:t>
            </a:fld>
            <a:endParaRPr lang="en-US"/>
          </a:p>
        </p:txBody>
      </p:sp>
      <p:sp>
        <p:nvSpPr>
          <p:cNvPr id="6" name="TextBox 5">
            <a:extLst>
              <a:ext uri="{FF2B5EF4-FFF2-40B4-BE49-F238E27FC236}">
                <a16:creationId xmlns:a16="http://schemas.microsoft.com/office/drawing/2014/main" id="{8FA79250-28ED-B5A0-2048-A010EFC9F297}"/>
              </a:ext>
            </a:extLst>
          </p:cNvPr>
          <p:cNvSpPr txBox="1"/>
          <p:nvPr/>
        </p:nvSpPr>
        <p:spPr>
          <a:xfrm>
            <a:off x="2201333" y="3433703"/>
            <a:ext cx="7381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 former accounts (</a:t>
            </a:r>
            <a:r>
              <a:rPr lang="en-US" dirty="0">
                <a:ea typeface="Calibri"/>
                <a:cs typeface="Calibri"/>
                <a:hlinkClick r:id="rId3"/>
              </a:rPr>
              <a:t>@bocesmaars.org</a:t>
            </a:r>
            <a:r>
              <a:rPr lang="en-US" dirty="0">
                <a:ea typeface="Calibri"/>
                <a:cs typeface="Calibri"/>
              </a:rPr>
              <a:t>) no longer go to these individuals</a:t>
            </a:r>
            <a:endParaRPr lang="en-US" dirty="0"/>
          </a:p>
        </p:txBody>
      </p:sp>
    </p:spTree>
    <p:extLst>
      <p:ext uri="{BB962C8B-B14F-4D97-AF65-F5344CB8AC3E}">
        <p14:creationId xmlns:p14="http://schemas.microsoft.com/office/powerpoint/2010/main" val="3927465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b="1">
                <a:solidFill>
                  <a:srgbClr val="2109AF"/>
                </a:solidFill>
              </a:rPr>
              <a:t>NYSAA</a:t>
            </a:r>
            <a:r>
              <a:rPr lang="en-US" b="1" dirty="0">
                <a:solidFill>
                  <a:srgbClr val="2109AF"/>
                </a:solidFill>
              </a:rPr>
              <a:t>/NYSESLAT</a:t>
            </a:r>
            <a:endParaRPr lang="en-US" b="1">
              <a:solidFill>
                <a:srgbClr val="2109AF"/>
              </a:solidFill>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40</a:t>
            </a:fld>
            <a:endParaRPr lang="en-US"/>
          </a:p>
        </p:txBody>
      </p:sp>
    </p:spTree>
    <p:extLst>
      <p:ext uri="{BB962C8B-B14F-4D97-AF65-F5344CB8AC3E}">
        <p14:creationId xmlns:p14="http://schemas.microsoft.com/office/powerpoint/2010/main" val="3745857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DD09C-D866-D890-BE4B-45F80568E07D}"/>
              </a:ext>
            </a:extLst>
          </p:cNvPr>
          <p:cNvSpPr>
            <a:spLocks noGrp="1"/>
          </p:cNvSpPr>
          <p:nvPr>
            <p:ph type="title"/>
          </p:nvPr>
        </p:nvSpPr>
        <p:spPr>
          <a:xfrm>
            <a:off x="632012" y="39314"/>
            <a:ext cx="10160000" cy="1143000"/>
          </a:xfrm>
        </p:spPr>
        <p:txBody>
          <a:bodyPr/>
          <a:lstStyle/>
          <a:p>
            <a:r>
              <a:rPr lang="en-US">
                <a:ea typeface="Cambria"/>
              </a:rPr>
              <a:t>NYSAA (Alternate Assessment)</a:t>
            </a:r>
            <a:endParaRPr lang="en-US"/>
          </a:p>
        </p:txBody>
      </p:sp>
      <p:sp>
        <p:nvSpPr>
          <p:cNvPr id="4" name="Content Placeholder 3">
            <a:extLst>
              <a:ext uri="{FF2B5EF4-FFF2-40B4-BE49-F238E27FC236}">
                <a16:creationId xmlns:a16="http://schemas.microsoft.com/office/drawing/2014/main" id="{D649826D-8EA2-B067-49BF-96E0B2D156DC}"/>
              </a:ext>
            </a:extLst>
          </p:cNvPr>
          <p:cNvSpPr>
            <a:spLocks noGrp="1"/>
          </p:cNvSpPr>
          <p:nvPr>
            <p:ph idx="1"/>
          </p:nvPr>
        </p:nvSpPr>
        <p:spPr>
          <a:xfrm>
            <a:off x="142206" y="1186667"/>
            <a:ext cx="10160000" cy="4800600"/>
          </a:xfrm>
        </p:spPr>
        <p:txBody>
          <a:bodyPr vert="horz" lIns="91440" tIns="45720" rIns="91440" bIns="45720" rtlCol="0" anchor="t">
            <a:normAutofit/>
          </a:bodyPr>
          <a:lstStyle/>
          <a:p>
            <a:r>
              <a:rPr lang="en-US" dirty="0">
                <a:cs typeface="Calibri"/>
              </a:rPr>
              <a:t>Test Window March 11 - June 7</a:t>
            </a:r>
          </a:p>
          <a:p>
            <a:endParaRPr lang="en-US" dirty="0">
              <a:cs typeface="Calibri"/>
            </a:endParaRPr>
          </a:p>
          <a:p>
            <a:r>
              <a:rPr lang="en-US" dirty="0">
                <a:cs typeface="Calibri"/>
              </a:rPr>
              <a:t>All teachers should have already completed:</a:t>
            </a:r>
            <a:endParaRPr lang="en-US" dirty="0">
              <a:ea typeface="Calibri"/>
              <a:cs typeface="Calibri"/>
            </a:endParaRPr>
          </a:p>
          <a:p>
            <a:pPr lvl="1">
              <a:buFont typeface="Courier New" pitchFamily="34" charset="0"/>
              <a:buChar char="o"/>
            </a:pPr>
            <a:r>
              <a:rPr lang="en-US" sz="1800" dirty="0">
                <a:cs typeface="Calibri"/>
              </a:rPr>
              <a:t>Required Annual Administrator Training</a:t>
            </a:r>
            <a:endParaRPr lang="en-US" sz="1800" dirty="0">
              <a:ea typeface="Calibri"/>
              <a:cs typeface="Calibri"/>
            </a:endParaRPr>
          </a:p>
          <a:p>
            <a:pPr lvl="2">
              <a:buClr>
                <a:srgbClr val="AC956E"/>
              </a:buClr>
              <a:buFont typeface="Wingdings" pitchFamily="34" charset="0"/>
              <a:buChar char="§"/>
            </a:pPr>
            <a:r>
              <a:rPr lang="en-US" sz="1600" dirty="0">
                <a:cs typeface="Calibri"/>
              </a:rPr>
              <a:t>New: Self Directed option located on Kite Educator Portal</a:t>
            </a:r>
            <a:endParaRPr lang="en-US" sz="1600" dirty="0">
              <a:ea typeface="Calibri"/>
              <a:cs typeface="Calibri"/>
            </a:endParaRPr>
          </a:p>
          <a:p>
            <a:pPr lvl="1">
              <a:buFont typeface="Courier New" pitchFamily="34" charset="0"/>
              <a:buChar char="o"/>
            </a:pPr>
            <a:r>
              <a:rPr lang="en-US" sz="1800" dirty="0">
                <a:cs typeface="Calibri"/>
              </a:rPr>
              <a:t>First Contact Survey and Personal Needs and Preferences for each student</a:t>
            </a:r>
            <a:endParaRPr lang="en-US" sz="1800" dirty="0">
              <a:ea typeface="Calibri"/>
              <a:cs typeface="Calibri"/>
            </a:endParaRPr>
          </a:p>
          <a:p>
            <a:pPr lvl="1">
              <a:buClr>
                <a:srgbClr val="726056"/>
              </a:buClr>
              <a:buFont typeface="Courier New" pitchFamily="34" charset="0"/>
              <a:buChar char="o"/>
            </a:pPr>
            <a:r>
              <a:rPr lang="en-US" sz="1800" dirty="0">
                <a:cs typeface="Calibri"/>
              </a:rPr>
              <a:t>Teachers can reach out to Lorena </a:t>
            </a:r>
            <a:r>
              <a:rPr lang="en-US" sz="1800" dirty="0">
                <a:cs typeface="Calibri"/>
                <a:hlinkClick r:id="rId2"/>
              </a:rPr>
              <a:t>lstabins@bocesmaars.org</a:t>
            </a:r>
            <a:r>
              <a:rPr lang="en-US" sz="1800" dirty="0">
                <a:cs typeface="Calibri"/>
              </a:rPr>
              <a:t> if a Monroe 2-Orleans BOCES District    or Jamie </a:t>
            </a:r>
            <a:r>
              <a:rPr lang="en-US" sz="1800" dirty="0" err="1">
                <a:ea typeface="+mn-lt"/>
                <a:cs typeface="+mn-lt"/>
              </a:rPr>
              <a:t>Schnaus</a:t>
            </a:r>
            <a:r>
              <a:rPr lang="en-US" sz="1800" dirty="0">
                <a:ea typeface="+mn-lt"/>
                <a:cs typeface="+mn-lt"/>
              </a:rPr>
              <a:t> </a:t>
            </a:r>
            <a:r>
              <a:rPr lang="en-US" sz="1800" dirty="0">
                <a:ea typeface="+mn-lt"/>
                <a:cs typeface="+mn-lt"/>
                <a:hlinkClick r:id="rId3"/>
              </a:rPr>
              <a:t>jamie_schnaus@boces.monroe.edu</a:t>
            </a:r>
            <a:r>
              <a:rPr lang="en-US" sz="1800" dirty="0">
                <a:ea typeface="+mn-lt"/>
                <a:cs typeface="+mn-lt"/>
              </a:rPr>
              <a:t>  if a Monroe One BOCES District</a:t>
            </a:r>
            <a:endParaRPr lang="en-US" sz="1800" dirty="0">
              <a:ea typeface="Calibri"/>
              <a:cs typeface="Calibri"/>
            </a:endParaRPr>
          </a:p>
          <a:p>
            <a:pPr lvl="1">
              <a:buClr>
                <a:srgbClr val="726056"/>
              </a:buClr>
              <a:buFont typeface="Courier New" pitchFamily="34" charset="0"/>
              <a:buChar char="o"/>
            </a:pPr>
            <a:endParaRPr lang="en-US" sz="1800" dirty="0">
              <a:cs typeface="Calibri"/>
            </a:endParaRPr>
          </a:p>
          <a:p>
            <a:pPr>
              <a:buClr>
                <a:srgbClr val="AD0101"/>
              </a:buClr>
            </a:pPr>
            <a:r>
              <a:rPr lang="en-US" dirty="0">
                <a:cs typeface="Calibri"/>
              </a:rPr>
              <a:t>Special Circumstances Codes must be entered before window closes</a:t>
            </a:r>
            <a:endParaRPr lang="en-US" dirty="0">
              <a:ea typeface="Calibri"/>
              <a:cs typeface="Calibri"/>
            </a:endParaRPr>
          </a:p>
          <a:p>
            <a:pPr lvl="1">
              <a:buClr>
                <a:srgbClr val="726056"/>
              </a:buClr>
              <a:buFont typeface="Courier New" pitchFamily="34" charset="0"/>
              <a:buChar char="o"/>
            </a:pPr>
            <a:r>
              <a:rPr lang="en-US" sz="1800" dirty="0">
                <a:cs typeface="Calibri"/>
              </a:rPr>
              <a:t>Information on Special Circumstances </a:t>
            </a:r>
            <a:r>
              <a:rPr lang="en-US" sz="1800" dirty="0">
                <a:cs typeface="Calibri"/>
                <a:hlinkClick r:id="rId4"/>
              </a:rPr>
              <a:t>Codes</a:t>
            </a:r>
            <a:r>
              <a:rPr lang="en-US" sz="1800" dirty="0">
                <a:cs typeface="Calibri"/>
              </a:rPr>
              <a:t> (Medically Excused, Absent, Parent Refusal, etc.)</a:t>
            </a:r>
            <a:endParaRPr lang="en-US" sz="1800" dirty="0">
              <a:ea typeface="Calibri"/>
              <a:cs typeface="Calibri"/>
            </a:endParaRPr>
          </a:p>
          <a:p>
            <a:pPr lvl="1">
              <a:buClr>
                <a:srgbClr val="726056"/>
              </a:buClr>
              <a:buFont typeface="Courier New" pitchFamily="34" charset="0"/>
              <a:buChar char="o"/>
            </a:pPr>
            <a:r>
              <a:rPr lang="en-US" sz="1800">
                <a:cs typeface="Calibri"/>
              </a:rPr>
              <a:t>Questions, reach out to Mari-Ellen </a:t>
            </a:r>
            <a:r>
              <a:rPr lang="en-US" sz="1800">
                <a:cs typeface="Calibri"/>
                <a:hlinkClick r:id="rId5"/>
              </a:rPr>
              <a:t>mmaloney@bocesmaars.org</a:t>
            </a:r>
            <a:r>
              <a:rPr lang="en-US" sz="1800">
                <a:cs typeface="Calibri"/>
              </a:rPr>
              <a:t> </a:t>
            </a:r>
            <a:endParaRPr lang="en-US" sz="1800">
              <a:ea typeface="Calibri"/>
              <a:cs typeface="Calibri"/>
            </a:endParaRPr>
          </a:p>
          <a:p>
            <a:pPr lvl="1">
              <a:buClr>
                <a:srgbClr val="726056"/>
              </a:buClr>
              <a:buFont typeface="Courier New" pitchFamily="34" charset="0"/>
              <a:buChar char="o"/>
            </a:pPr>
            <a:endParaRPr lang="en-US" dirty="0">
              <a:cs typeface="Calibri"/>
            </a:endParaRPr>
          </a:p>
        </p:txBody>
      </p:sp>
      <p:sp>
        <p:nvSpPr>
          <p:cNvPr id="3" name="Slide Number Placeholder 2">
            <a:extLst>
              <a:ext uri="{FF2B5EF4-FFF2-40B4-BE49-F238E27FC236}">
                <a16:creationId xmlns:a16="http://schemas.microsoft.com/office/drawing/2014/main" id="{0083E84A-5D8B-BCAF-B92E-818BFDF89208}"/>
              </a:ext>
            </a:extLst>
          </p:cNvPr>
          <p:cNvSpPr>
            <a:spLocks noGrp="1"/>
          </p:cNvSpPr>
          <p:nvPr>
            <p:ph type="sldNum" sz="quarter" idx="12"/>
          </p:nvPr>
        </p:nvSpPr>
        <p:spPr/>
        <p:txBody>
          <a:bodyPr/>
          <a:lstStyle/>
          <a:p>
            <a:fld id="{38BC901B-B5E4-4A47-8F67-5F155DBF4CDE}" type="slidenum">
              <a:rPr lang="en-US" dirty="0" smtClean="0"/>
              <a:pPr/>
              <a:t>41</a:t>
            </a:fld>
            <a:endParaRPr lang="en-US"/>
          </a:p>
        </p:txBody>
      </p:sp>
      <p:pic>
        <p:nvPicPr>
          <p:cNvPr id="5" name="Picture 4" descr="A screenshot of a course&#10;&#10;Description automatically generated">
            <a:extLst>
              <a:ext uri="{FF2B5EF4-FFF2-40B4-BE49-F238E27FC236}">
                <a16:creationId xmlns:a16="http://schemas.microsoft.com/office/drawing/2014/main" id="{CAFC7F51-1D3D-AD10-17E4-5CC1BDDF778E}"/>
              </a:ext>
            </a:extLst>
          </p:cNvPr>
          <p:cNvPicPr>
            <a:picLocks noChangeAspect="1"/>
          </p:cNvPicPr>
          <p:nvPr/>
        </p:nvPicPr>
        <p:blipFill>
          <a:blip r:embed="rId6"/>
          <a:stretch>
            <a:fillRect/>
          </a:stretch>
        </p:blipFill>
        <p:spPr>
          <a:xfrm>
            <a:off x="7471673" y="1059387"/>
            <a:ext cx="3380160" cy="1944239"/>
          </a:xfrm>
          <a:prstGeom prst="rect">
            <a:avLst/>
          </a:prstGeom>
        </p:spPr>
      </p:pic>
      <p:sp>
        <p:nvSpPr>
          <p:cNvPr id="6" name="Arrow: Right 5">
            <a:extLst>
              <a:ext uri="{FF2B5EF4-FFF2-40B4-BE49-F238E27FC236}">
                <a16:creationId xmlns:a16="http://schemas.microsoft.com/office/drawing/2014/main" id="{144ABB9C-16B1-EAA7-1915-AEE483BF6101}"/>
              </a:ext>
            </a:extLst>
          </p:cNvPr>
          <p:cNvSpPr/>
          <p:nvPr/>
        </p:nvSpPr>
        <p:spPr>
          <a:xfrm rot="540000">
            <a:off x="6921313" y="2677253"/>
            <a:ext cx="470647" cy="2913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870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9A53-9B88-D9EB-331B-2DE330475A02}"/>
              </a:ext>
            </a:extLst>
          </p:cNvPr>
          <p:cNvSpPr>
            <a:spLocks noGrp="1"/>
          </p:cNvSpPr>
          <p:nvPr>
            <p:ph type="title"/>
          </p:nvPr>
        </p:nvSpPr>
        <p:spPr/>
        <p:txBody>
          <a:bodyPr/>
          <a:lstStyle/>
          <a:p>
            <a:r>
              <a:rPr lang="en-US" dirty="0">
                <a:ea typeface="Cambria"/>
              </a:rPr>
              <a:t>NYSESLAT – </a:t>
            </a:r>
            <a:r>
              <a:rPr lang="en-US" dirty="0">
                <a:ea typeface="Cambria"/>
                <a:hlinkClick r:id="rId2"/>
              </a:rPr>
              <a:t>Regional Scoring Survey</a:t>
            </a:r>
            <a:r>
              <a:rPr lang="en-US" dirty="0">
                <a:ea typeface="Cambria"/>
              </a:rPr>
              <a:t> </a:t>
            </a:r>
            <a:br>
              <a:rPr lang="en-US" dirty="0">
                <a:ea typeface="Cambria"/>
              </a:rPr>
            </a:br>
            <a:r>
              <a:rPr lang="en-US" sz="2400" dirty="0">
                <a:ea typeface="Cambria"/>
              </a:rPr>
              <a:t>(RH, Webster, Brockport)</a:t>
            </a:r>
            <a:endParaRPr lang="en-US" sz="3200" dirty="0">
              <a:ea typeface="Cambria"/>
            </a:endParaRPr>
          </a:p>
        </p:txBody>
      </p:sp>
      <p:pic>
        <p:nvPicPr>
          <p:cNvPr id="5" name="Content Placeholder 4">
            <a:extLst>
              <a:ext uri="{FF2B5EF4-FFF2-40B4-BE49-F238E27FC236}">
                <a16:creationId xmlns:a16="http://schemas.microsoft.com/office/drawing/2014/main" id="{1D783B5D-2A96-0090-E5E2-4CDD1D7CE8A2}"/>
              </a:ext>
            </a:extLst>
          </p:cNvPr>
          <p:cNvPicPr>
            <a:picLocks noGrp="1" noChangeAspect="1"/>
          </p:cNvPicPr>
          <p:nvPr>
            <p:ph idx="1"/>
          </p:nvPr>
        </p:nvPicPr>
        <p:blipFill>
          <a:blip r:embed="rId3"/>
          <a:stretch>
            <a:fillRect/>
          </a:stretch>
        </p:blipFill>
        <p:spPr>
          <a:xfrm>
            <a:off x="907701" y="1649896"/>
            <a:ext cx="5190580" cy="4800600"/>
          </a:xfrm>
        </p:spPr>
      </p:pic>
      <p:sp>
        <p:nvSpPr>
          <p:cNvPr id="4" name="Slide Number Placeholder 3">
            <a:extLst>
              <a:ext uri="{FF2B5EF4-FFF2-40B4-BE49-F238E27FC236}">
                <a16:creationId xmlns:a16="http://schemas.microsoft.com/office/drawing/2014/main" id="{83E75DF9-F479-0ECA-A09F-F5EDD3E16327}"/>
              </a:ext>
            </a:extLst>
          </p:cNvPr>
          <p:cNvSpPr>
            <a:spLocks noGrp="1"/>
          </p:cNvSpPr>
          <p:nvPr>
            <p:ph type="sldNum" sz="quarter" idx="12"/>
          </p:nvPr>
        </p:nvSpPr>
        <p:spPr/>
        <p:txBody>
          <a:bodyPr/>
          <a:lstStyle/>
          <a:p>
            <a:fld id="{38BC901B-B5E4-4A47-8F67-5F155DBF4CDE}" type="slidenum">
              <a:rPr lang="en-US" smtClean="0"/>
              <a:pPr/>
              <a:t>42</a:t>
            </a:fld>
            <a:endParaRPr lang="en-US"/>
          </a:p>
        </p:txBody>
      </p:sp>
      <p:sp>
        <p:nvSpPr>
          <p:cNvPr id="6" name="TextBox 5">
            <a:extLst>
              <a:ext uri="{FF2B5EF4-FFF2-40B4-BE49-F238E27FC236}">
                <a16:creationId xmlns:a16="http://schemas.microsoft.com/office/drawing/2014/main" id="{9654B03B-874B-7403-1F46-2B7D36B176D3}"/>
              </a:ext>
            </a:extLst>
          </p:cNvPr>
          <p:cNvSpPr txBox="1"/>
          <p:nvPr/>
        </p:nvSpPr>
        <p:spPr>
          <a:xfrm>
            <a:off x="6839185" y="2492962"/>
            <a:ext cx="37536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RBERN Coordinator: Nikki Bell</a:t>
            </a:r>
          </a:p>
          <a:p>
            <a:r>
              <a:rPr lang="en-US" dirty="0">
                <a:ea typeface="Calibri"/>
                <a:cs typeface="Calibri"/>
                <a:hlinkClick r:id="rId4"/>
              </a:rPr>
              <a:t>Nbell@monroe2boces.org</a:t>
            </a:r>
            <a:r>
              <a:rPr lang="en-US" dirty="0">
                <a:ea typeface="Calibri"/>
                <a:cs typeface="Calibri"/>
              </a:rPr>
              <a:t> </a:t>
            </a:r>
          </a:p>
        </p:txBody>
      </p:sp>
    </p:spTree>
    <p:extLst>
      <p:ext uri="{BB962C8B-B14F-4D97-AF65-F5344CB8AC3E}">
        <p14:creationId xmlns:p14="http://schemas.microsoft.com/office/powerpoint/2010/main" val="3970676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b="1">
                <a:solidFill>
                  <a:srgbClr val="2109AF"/>
                </a:solidFill>
              </a:rPr>
              <a:t>Level 1 </a:t>
            </a:r>
          </a:p>
        </p:txBody>
      </p:sp>
      <p:sp>
        <p:nvSpPr>
          <p:cNvPr id="4" name="Slide Number Placeholder 3"/>
          <p:cNvSpPr>
            <a:spLocks noGrp="1"/>
          </p:cNvSpPr>
          <p:nvPr>
            <p:ph type="sldNum" sz="quarter" idx="12"/>
          </p:nvPr>
        </p:nvSpPr>
        <p:spPr/>
        <p:txBody>
          <a:bodyPr/>
          <a:lstStyle/>
          <a:p>
            <a:fld id="{38BC901B-B5E4-4A47-8F67-5F155DBF4CDE}" type="slidenum">
              <a:rPr lang="en-US" smtClean="0"/>
              <a:pPr/>
              <a:t>43</a:t>
            </a:fld>
            <a:endParaRPr lang="en-US"/>
          </a:p>
        </p:txBody>
      </p:sp>
    </p:spTree>
    <p:extLst>
      <p:ext uri="{BB962C8B-B14F-4D97-AF65-F5344CB8AC3E}">
        <p14:creationId xmlns:p14="http://schemas.microsoft.com/office/powerpoint/2010/main" val="250752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94FF-F80E-7080-AFF3-5B8487EC0659}"/>
              </a:ext>
            </a:extLst>
          </p:cNvPr>
          <p:cNvSpPr>
            <a:spLocks noGrp="1"/>
          </p:cNvSpPr>
          <p:nvPr>
            <p:ph type="title"/>
          </p:nvPr>
        </p:nvSpPr>
        <p:spPr/>
        <p:txBody>
          <a:bodyPr/>
          <a:lstStyle/>
          <a:p>
            <a:r>
              <a:rPr lang="en-US"/>
              <a:t>Item Analysis for January </a:t>
            </a:r>
            <a:r>
              <a:rPr lang="en-US" dirty="0"/>
              <a:t>2025</a:t>
            </a:r>
            <a:r>
              <a:rPr lang="en-US"/>
              <a:t> Regents Now Available</a:t>
            </a:r>
          </a:p>
        </p:txBody>
      </p:sp>
      <p:sp>
        <p:nvSpPr>
          <p:cNvPr id="4" name="Slide Number Placeholder 3">
            <a:extLst>
              <a:ext uri="{FF2B5EF4-FFF2-40B4-BE49-F238E27FC236}">
                <a16:creationId xmlns:a16="http://schemas.microsoft.com/office/drawing/2014/main" id="{211E6E81-0DD5-1733-1CB6-EB7ED7885199}"/>
              </a:ext>
            </a:extLst>
          </p:cNvPr>
          <p:cNvSpPr>
            <a:spLocks noGrp="1"/>
          </p:cNvSpPr>
          <p:nvPr>
            <p:ph type="sldNum" sz="quarter" idx="12"/>
          </p:nvPr>
        </p:nvSpPr>
        <p:spPr/>
        <p:txBody>
          <a:bodyPr/>
          <a:lstStyle/>
          <a:p>
            <a:fld id="{38BC901B-B5E4-4A47-8F67-5F155DBF4CDE}" type="slidenum">
              <a:rPr lang="en-US" smtClean="0"/>
              <a:pPr/>
              <a:t>44</a:t>
            </a:fld>
            <a:endParaRPr lang="en-US"/>
          </a:p>
        </p:txBody>
      </p:sp>
      <p:sp>
        <p:nvSpPr>
          <p:cNvPr id="15" name="Rectangle 14">
            <a:extLst>
              <a:ext uri="{FF2B5EF4-FFF2-40B4-BE49-F238E27FC236}">
                <a16:creationId xmlns:a16="http://schemas.microsoft.com/office/drawing/2014/main" id="{AC290D7B-4047-6BB9-1A8C-DAF7D844275C}"/>
              </a:ext>
            </a:extLst>
          </p:cNvPr>
          <p:cNvSpPr/>
          <p:nvPr/>
        </p:nvSpPr>
        <p:spPr>
          <a:xfrm>
            <a:off x="258056" y="1600200"/>
            <a:ext cx="5224256" cy="452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shot of a computer&#10;&#10;Description automatically generated">
            <a:extLst>
              <a:ext uri="{FF2B5EF4-FFF2-40B4-BE49-F238E27FC236}">
                <a16:creationId xmlns:a16="http://schemas.microsoft.com/office/drawing/2014/main" id="{A1C82C37-0FD7-EEE9-E343-9A02A5393517}"/>
              </a:ext>
            </a:extLst>
          </p:cNvPr>
          <p:cNvPicPr>
            <a:picLocks noGrp="1" noChangeAspect="1"/>
          </p:cNvPicPr>
          <p:nvPr>
            <p:ph idx="1"/>
          </p:nvPr>
        </p:nvPicPr>
        <p:blipFill rotWithShape="1">
          <a:blip r:embed="rId2"/>
          <a:srcRect t="590" r="10245" b="10256"/>
          <a:stretch/>
        </p:blipFill>
        <p:spPr>
          <a:xfrm>
            <a:off x="352873" y="1714500"/>
            <a:ext cx="4946868" cy="4279923"/>
          </a:xfrm>
        </p:spPr>
      </p:pic>
      <p:sp>
        <p:nvSpPr>
          <p:cNvPr id="19" name="Speech Bubble: Rectangle 18">
            <a:extLst>
              <a:ext uri="{FF2B5EF4-FFF2-40B4-BE49-F238E27FC236}">
                <a16:creationId xmlns:a16="http://schemas.microsoft.com/office/drawing/2014/main" id="{870DBE17-4659-CA0E-77E5-134B0A050DB2}"/>
              </a:ext>
            </a:extLst>
          </p:cNvPr>
          <p:cNvSpPr/>
          <p:nvPr/>
        </p:nvSpPr>
        <p:spPr>
          <a:xfrm>
            <a:off x="6490983" y="1648389"/>
            <a:ext cx="4097677" cy="2652252"/>
          </a:xfrm>
          <a:prstGeom prst="wedgeRectCallout">
            <a:avLst>
              <a:gd name="adj1" fmla="val -107078"/>
              <a:gd name="adj2" fmla="val 63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62E21E86-E334-17B1-F5D5-CB3D935EA94D}"/>
              </a:ext>
            </a:extLst>
          </p:cNvPr>
          <p:cNvPicPr>
            <a:picLocks noChangeAspect="1"/>
          </p:cNvPicPr>
          <p:nvPr/>
        </p:nvPicPr>
        <p:blipFill rotWithShape="1">
          <a:blip r:embed="rId3"/>
          <a:srcRect l="2090" t="19502" r="3582" b="3320"/>
          <a:stretch/>
        </p:blipFill>
        <p:spPr>
          <a:xfrm>
            <a:off x="6607277" y="1824960"/>
            <a:ext cx="3881429" cy="2286239"/>
          </a:xfrm>
          <a:prstGeom prst="rect">
            <a:avLst/>
          </a:prstGeom>
        </p:spPr>
      </p:pic>
      <p:sp>
        <p:nvSpPr>
          <p:cNvPr id="21" name="Speech Bubble: Rectangle 20">
            <a:extLst>
              <a:ext uri="{FF2B5EF4-FFF2-40B4-BE49-F238E27FC236}">
                <a16:creationId xmlns:a16="http://schemas.microsoft.com/office/drawing/2014/main" id="{C1FD8C3F-EB39-5FC1-4410-9BCE9B18EEE6}"/>
              </a:ext>
            </a:extLst>
          </p:cNvPr>
          <p:cNvSpPr/>
          <p:nvPr/>
        </p:nvSpPr>
        <p:spPr>
          <a:xfrm>
            <a:off x="6093060" y="4473293"/>
            <a:ext cx="4496368" cy="1989687"/>
          </a:xfrm>
          <a:prstGeom prst="wedgeRectCallout">
            <a:avLst>
              <a:gd name="adj1" fmla="val 4917"/>
              <a:gd name="adj2" fmla="val -76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report&#10;&#10;Description automatically generated">
            <a:extLst>
              <a:ext uri="{FF2B5EF4-FFF2-40B4-BE49-F238E27FC236}">
                <a16:creationId xmlns:a16="http://schemas.microsoft.com/office/drawing/2014/main" id="{72135949-0FD8-10D3-9415-7C6BDFB8421C}"/>
              </a:ext>
            </a:extLst>
          </p:cNvPr>
          <p:cNvPicPr>
            <a:picLocks noChangeAspect="1"/>
          </p:cNvPicPr>
          <p:nvPr/>
        </p:nvPicPr>
        <p:blipFill rotWithShape="1">
          <a:blip r:embed="rId4"/>
          <a:srcRect t="19672" r="-1350" b="-547"/>
          <a:stretch/>
        </p:blipFill>
        <p:spPr>
          <a:xfrm>
            <a:off x="6268679" y="4573998"/>
            <a:ext cx="4208972" cy="1825679"/>
          </a:xfrm>
          <a:prstGeom prst="rect">
            <a:avLst/>
          </a:prstGeom>
        </p:spPr>
      </p:pic>
    </p:spTree>
    <p:extLst>
      <p:ext uri="{BB962C8B-B14F-4D97-AF65-F5344CB8AC3E}">
        <p14:creationId xmlns:p14="http://schemas.microsoft.com/office/powerpoint/2010/main" val="1250879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FF5F-D5E1-8DB8-0DCA-1FEAD4418A1E}"/>
              </a:ext>
            </a:extLst>
          </p:cNvPr>
          <p:cNvSpPr>
            <a:spLocks noGrp="1"/>
          </p:cNvSpPr>
          <p:nvPr>
            <p:ph type="title"/>
          </p:nvPr>
        </p:nvSpPr>
        <p:spPr>
          <a:xfrm>
            <a:off x="641059" y="-95859"/>
            <a:ext cx="10160000" cy="1143000"/>
          </a:xfrm>
        </p:spPr>
        <p:txBody>
          <a:bodyPr/>
          <a:lstStyle/>
          <a:p>
            <a:r>
              <a:rPr lang="en-US" sz="3600"/>
              <a:t>Example of Jan Regents Reports Mapped to Standards</a:t>
            </a:r>
          </a:p>
        </p:txBody>
      </p:sp>
      <p:sp>
        <p:nvSpPr>
          <p:cNvPr id="4" name="Slide Number Placeholder 3">
            <a:extLst>
              <a:ext uri="{FF2B5EF4-FFF2-40B4-BE49-F238E27FC236}">
                <a16:creationId xmlns:a16="http://schemas.microsoft.com/office/drawing/2014/main" id="{D4984AA0-4F43-D777-B21C-6C3D20FDB538}"/>
              </a:ext>
            </a:extLst>
          </p:cNvPr>
          <p:cNvSpPr>
            <a:spLocks noGrp="1"/>
          </p:cNvSpPr>
          <p:nvPr>
            <p:ph type="sldNum" sz="quarter" idx="12"/>
          </p:nvPr>
        </p:nvSpPr>
        <p:spPr/>
        <p:txBody>
          <a:bodyPr/>
          <a:lstStyle/>
          <a:p>
            <a:fld id="{38BC901B-B5E4-4A47-8F67-5F155DBF4CDE}" type="slidenum">
              <a:rPr lang="en-US" smtClean="0"/>
              <a:pPr/>
              <a:t>45</a:t>
            </a:fld>
            <a:endParaRPr lang="en-US"/>
          </a:p>
        </p:txBody>
      </p:sp>
      <p:pic>
        <p:nvPicPr>
          <p:cNvPr id="6" name="Picture 5" descr="A screenshot of a performance report&#10;&#10;Description automatically generated">
            <a:extLst>
              <a:ext uri="{FF2B5EF4-FFF2-40B4-BE49-F238E27FC236}">
                <a16:creationId xmlns:a16="http://schemas.microsoft.com/office/drawing/2014/main" id="{1F42DE35-CB7F-2A3B-0E1A-8C68B954C413}"/>
              </a:ext>
            </a:extLst>
          </p:cNvPr>
          <p:cNvPicPr>
            <a:picLocks noChangeAspect="1"/>
          </p:cNvPicPr>
          <p:nvPr/>
        </p:nvPicPr>
        <p:blipFill>
          <a:blip r:embed="rId3"/>
          <a:stretch>
            <a:fillRect/>
          </a:stretch>
        </p:blipFill>
        <p:spPr>
          <a:xfrm>
            <a:off x="142722" y="709766"/>
            <a:ext cx="6867525" cy="4381500"/>
          </a:xfrm>
          <a:prstGeom prst="rect">
            <a:avLst/>
          </a:prstGeom>
        </p:spPr>
      </p:pic>
      <p:pic>
        <p:nvPicPr>
          <p:cNvPr id="7" name="Picture 6" descr="A screenshot of a test&#10;&#10;Description automatically generated">
            <a:extLst>
              <a:ext uri="{FF2B5EF4-FFF2-40B4-BE49-F238E27FC236}">
                <a16:creationId xmlns:a16="http://schemas.microsoft.com/office/drawing/2014/main" id="{44A0501F-D009-7A61-936B-77313583B753}"/>
              </a:ext>
            </a:extLst>
          </p:cNvPr>
          <p:cNvPicPr>
            <a:picLocks noChangeAspect="1"/>
          </p:cNvPicPr>
          <p:nvPr/>
        </p:nvPicPr>
        <p:blipFill>
          <a:blip r:embed="rId4"/>
          <a:stretch>
            <a:fillRect/>
          </a:stretch>
        </p:blipFill>
        <p:spPr>
          <a:xfrm>
            <a:off x="5366876" y="2463749"/>
            <a:ext cx="5784441" cy="4241084"/>
          </a:xfrm>
          <a:prstGeom prst="rect">
            <a:avLst/>
          </a:prstGeom>
        </p:spPr>
      </p:pic>
    </p:spTree>
    <p:extLst>
      <p:ext uri="{BB962C8B-B14F-4D97-AF65-F5344CB8AC3E}">
        <p14:creationId xmlns:p14="http://schemas.microsoft.com/office/powerpoint/2010/main" val="1613442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608573" y="471541"/>
            <a:ext cx="4298815" cy="3641936"/>
          </a:xfrm>
          <a:prstGeom prst="rect">
            <a:avLst/>
          </a:prstGeom>
        </p:spPr>
      </p:pic>
      <p:pic>
        <p:nvPicPr>
          <p:cNvPr id="3" name="Picture 3"/>
          <p:cNvPicPr>
            <a:picLocks noChangeAspect="1"/>
          </p:cNvPicPr>
          <p:nvPr/>
        </p:nvPicPr>
        <p:blipFill>
          <a:blip r:embed="rId3"/>
          <a:srcRect/>
          <a:stretch>
            <a:fillRect/>
          </a:stretch>
        </p:blipFill>
        <p:spPr>
          <a:xfrm>
            <a:off x="1835213" y="471992"/>
            <a:ext cx="2926592" cy="3784426"/>
          </a:xfrm>
          <a:prstGeom prst="rect">
            <a:avLst/>
          </a:prstGeom>
        </p:spPr>
      </p:pic>
      <p:sp>
        <p:nvSpPr>
          <p:cNvPr id="4" name="TextBox 3">
            <a:extLst>
              <a:ext uri="{FF2B5EF4-FFF2-40B4-BE49-F238E27FC236}">
                <a16:creationId xmlns:a16="http://schemas.microsoft.com/office/drawing/2014/main" id="{4135A2A3-1D8A-E89C-FA35-AFAAC0D361A0}"/>
              </a:ext>
            </a:extLst>
          </p:cNvPr>
          <p:cNvSpPr txBox="1"/>
          <p:nvPr/>
        </p:nvSpPr>
        <p:spPr>
          <a:xfrm>
            <a:off x="2595948" y="4436988"/>
            <a:ext cx="69938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A "gift" teachers and principals would love to receive from you!</a:t>
            </a:r>
          </a:p>
        </p:txBody>
      </p:sp>
    </p:spTree>
    <p:extLst>
      <p:ext uri="{BB962C8B-B14F-4D97-AF65-F5344CB8AC3E}">
        <p14:creationId xmlns:p14="http://schemas.microsoft.com/office/powerpoint/2010/main" val="722183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creenshot of a graph&#10;&#10;AI-generated content may be incorrect.">
            <a:extLst>
              <a:ext uri="{FF2B5EF4-FFF2-40B4-BE49-F238E27FC236}">
                <a16:creationId xmlns:a16="http://schemas.microsoft.com/office/drawing/2014/main" id="{12358DF4-3BDA-1212-2E64-963A83FA9A8D}"/>
              </a:ext>
            </a:extLst>
          </p:cNvPr>
          <p:cNvPicPr>
            <a:picLocks noGrp="1" noChangeAspect="1"/>
          </p:cNvPicPr>
          <p:nvPr>
            <p:ph idx="1"/>
          </p:nvPr>
        </p:nvPicPr>
        <p:blipFill>
          <a:blip r:embed="rId2"/>
          <a:srcRect l="3982"/>
          <a:stretch/>
        </p:blipFill>
        <p:spPr>
          <a:xfrm>
            <a:off x="77184" y="1282"/>
            <a:ext cx="12114816" cy="6856718"/>
          </a:xfrm>
          <a:prstGeom prst="rect">
            <a:avLst/>
          </a:prstGeom>
        </p:spPr>
      </p:pic>
    </p:spTree>
    <p:extLst>
      <p:ext uri="{BB962C8B-B14F-4D97-AF65-F5344CB8AC3E}">
        <p14:creationId xmlns:p14="http://schemas.microsoft.com/office/powerpoint/2010/main" val="202557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BBF9-FD54-55E6-0ECB-CAF356D8A7B3}"/>
              </a:ext>
            </a:extLst>
          </p:cNvPr>
          <p:cNvSpPr>
            <a:spLocks noGrp="1"/>
          </p:cNvSpPr>
          <p:nvPr>
            <p:ph type="title"/>
          </p:nvPr>
        </p:nvSpPr>
        <p:spPr/>
        <p:txBody>
          <a:bodyPr/>
          <a:lstStyle/>
          <a:p>
            <a:r>
              <a:rPr lang="en-US"/>
              <a:t>Clicked on a frequently tested cluster that we were underperforming in.</a:t>
            </a:r>
          </a:p>
        </p:txBody>
      </p:sp>
      <p:pic>
        <p:nvPicPr>
          <p:cNvPr id="4" name="Content Placeholder 3">
            <a:extLst>
              <a:ext uri="{FF2B5EF4-FFF2-40B4-BE49-F238E27FC236}">
                <a16:creationId xmlns:a16="http://schemas.microsoft.com/office/drawing/2014/main" id="{8DAD8ADE-C711-B7DF-10A7-C272A1F5E0D6}"/>
              </a:ext>
            </a:extLst>
          </p:cNvPr>
          <p:cNvPicPr>
            <a:picLocks noGrp="1" noChangeAspect="1"/>
          </p:cNvPicPr>
          <p:nvPr>
            <p:ph idx="1"/>
          </p:nvPr>
        </p:nvPicPr>
        <p:blipFill>
          <a:blip r:embed="rId2"/>
          <a:stretch>
            <a:fillRect/>
          </a:stretch>
        </p:blipFill>
        <p:spPr>
          <a:xfrm>
            <a:off x="1747090" y="1825625"/>
            <a:ext cx="8697820" cy="4351338"/>
          </a:xfrm>
        </p:spPr>
      </p:pic>
    </p:spTree>
    <p:extLst>
      <p:ext uri="{BB962C8B-B14F-4D97-AF65-F5344CB8AC3E}">
        <p14:creationId xmlns:p14="http://schemas.microsoft.com/office/powerpoint/2010/main" val="3760058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AE06-666F-A733-8557-F8B8FEC3B8AD}"/>
              </a:ext>
            </a:extLst>
          </p:cNvPr>
          <p:cNvSpPr>
            <a:spLocks noGrp="1"/>
          </p:cNvSpPr>
          <p:nvPr>
            <p:ph type="title"/>
          </p:nvPr>
        </p:nvSpPr>
        <p:spPr/>
        <p:txBody>
          <a:bodyPr/>
          <a:lstStyle/>
          <a:p>
            <a:r>
              <a:rPr lang="en-US"/>
              <a:t>Use MAARS' </a:t>
            </a:r>
            <a:r>
              <a:rPr lang="en-US" err="1"/>
              <a:t>eDoctrina</a:t>
            </a:r>
            <a:r>
              <a:rPr lang="en-US"/>
              <a:t> tests</a:t>
            </a:r>
          </a:p>
        </p:txBody>
      </p:sp>
      <p:pic>
        <p:nvPicPr>
          <p:cNvPr id="4" name="Content Placeholder 3">
            <a:extLst>
              <a:ext uri="{FF2B5EF4-FFF2-40B4-BE49-F238E27FC236}">
                <a16:creationId xmlns:a16="http://schemas.microsoft.com/office/drawing/2014/main" id="{85F75A17-6F66-C049-C93F-FEA2AF6B8083}"/>
              </a:ext>
            </a:extLst>
          </p:cNvPr>
          <p:cNvPicPr>
            <a:picLocks noGrp="1" noChangeAspect="1"/>
          </p:cNvPicPr>
          <p:nvPr>
            <p:ph idx="1"/>
          </p:nvPr>
        </p:nvPicPr>
        <p:blipFill>
          <a:blip r:embed="rId2"/>
          <a:stretch>
            <a:fillRect/>
          </a:stretch>
        </p:blipFill>
        <p:spPr>
          <a:xfrm>
            <a:off x="2892427" y="1687914"/>
            <a:ext cx="7132422" cy="4847097"/>
          </a:xfrm>
        </p:spPr>
      </p:pic>
      <p:sp>
        <p:nvSpPr>
          <p:cNvPr id="5" name="Arrow: Right 4">
            <a:extLst>
              <a:ext uri="{FF2B5EF4-FFF2-40B4-BE49-F238E27FC236}">
                <a16:creationId xmlns:a16="http://schemas.microsoft.com/office/drawing/2014/main" id="{86BD8446-ECC0-9D54-1F10-C60DC4ECB435}"/>
              </a:ext>
            </a:extLst>
          </p:cNvPr>
          <p:cNvSpPr/>
          <p:nvPr/>
        </p:nvSpPr>
        <p:spPr>
          <a:xfrm>
            <a:off x="675327" y="1894886"/>
            <a:ext cx="2216442" cy="1125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That same cluster!</a:t>
            </a:r>
          </a:p>
        </p:txBody>
      </p:sp>
    </p:spTree>
    <p:extLst>
      <p:ext uri="{BB962C8B-B14F-4D97-AF65-F5344CB8AC3E}">
        <p14:creationId xmlns:p14="http://schemas.microsoft.com/office/powerpoint/2010/main" val="271585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grpSp>
        <p:nvGrpSpPr>
          <p:cNvPr id="2" name="Group 2"/>
          <p:cNvGrpSpPr/>
          <p:nvPr/>
        </p:nvGrpSpPr>
        <p:grpSpPr>
          <a:xfrm>
            <a:off x="-1495397" y="-242097"/>
            <a:ext cx="16723777" cy="8214082"/>
            <a:chOff x="0" y="0"/>
            <a:chExt cx="29830992" cy="14915496"/>
          </a:xfrm>
        </p:grpSpPr>
        <p:sp>
          <p:nvSpPr>
            <p:cNvPr id="3" name="Freeform 3"/>
            <p:cNvSpPr/>
            <p:nvPr/>
          </p:nvSpPr>
          <p:spPr>
            <a:xfrm>
              <a:off x="0" y="0"/>
              <a:ext cx="14915496" cy="14915496"/>
            </a:xfrm>
            <a:custGeom>
              <a:avLst/>
              <a:gdLst/>
              <a:ahLst/>
              <a:cxnLst/>
              <a:rect l="l" t="t" r="r" b="b"/>
              <a:pathLst>
                <a:path w="14915496" h="14915496">
                  <a:moveTo>
                    <a:pt x="0" y="0"/>
                  </a:moveTo>
                  <a:lnTo>
                    <a:pt x="14915496" y="0"/>
                  </a:lnTo>
                  <a:lnTo>
                    <a:pt x="14915496" y="14915496"/>
                  </a:lnTo>
                  <a:lnTo>
                    <a:pt x="0" y="149154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4915496" y="0"/>
              <a:ext cx="14915496" cy="14915496"/>
            </a:xfrm>
            <a:custGeom>
              <a:avLst/>
              <a:gdLst/>
              <a:ahLst/>
              <a:cxnLst/>
              <a:rect l="l" t="t" r="r" b="b"/>
              <a:pathLst>
                <a:path w="14915496" h="14915496">
                  <a:moveTo>
                    <a:pt x="0" y="0"/>
                  </a:moveTo>
                  <a:lnTo>
                    <a:pt x="14915495" y="0"/>
                  </a:lnTo>
                  <a:lnTo>
                    <a:pt x="14915495" y="14915496"/>
                  </a:lnTo>
                  <a:lnTo>
                    <a:pt x="0" y="149154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5" name="Freeform 5"/>
          <p:cNvSpPr/>
          <p:nvPr/>
        </p:nvSpPr>
        <p:spPr>
          <a:xfrm>
            <a:off x="4390421" y="-1828951"/>
            <a:ext cx="8046288" cy="8686951"/>
          </a:xfrm>
          <a:custGeom>
            <a:avLst/>
            <a:gdLst/>
            <a:ahLst/>
            <a:cxnLst/>
            <a:rect l="l" t="t" r="r" b="b"/>
            <a:pathLst>
              <a:path w="12069432" h="13030426">
                <a:moveTo>
                  <a:pt x="0" y="0"/>
                </a:moveTo>
                <a:lnTo>
                  <a:pt x="12069432" y="0"/>
                </a:lnTo>
                <a:lnTo>
                  <a:pt x="12069432" y="13030426"/>
                </a:lnTo>
                <a:lnTo>
                  <a:pt x="0" y="1303042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flipH="1">
            <a:off x="8009522" y="-81496"/>
            <a:ext cx="4640997" cy="4924134"/>
          </a:xfrm>
          <a:custGeom>
            <a:avLst/>
            <a:gdLst/>
            <a:ahLst/>
            <a:cxnLst/>
            <a:rect l="l" t="t" r="r" b="b"/>
            <a:pathLst>
              <a:path w="6961495" h="7386201">
                <a:moveTo>
                  <a:pt x="6961495" y="0"/>
                </a:moveTo>
                <a:lnTo>
                  <a:pt x="0" y="0"/>
                </a:lnTo>
                <a:lnTo>
                  <a:pt x="0" y="7386201"/>
                </a:lnTo>
                <a:lnTo>
                  <a:pt x="6961495" y="7386201"/>
                </a:lnTo>
                <a:lnTo>
                  <a:pt x="6961495"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99097" y="-685835"/>
            <a:ext cx="8861425" cy="1683671"/>
          </a:xfrm>
          <a:custGeom>
            <a:avLst/>
            <a:gdLst/>
            <a:ahLst/>
            <a:cxnLst/>
            <a:rect l="l" t="t" r="r" b="b"/>
            <a:pathLst>
              <a:path w="13292137" h="2525506">
                <a:moveTo>
                  <a:pt x="0" y="0"/>
                </a:moveTo>
                <a:lnTo>
                  <a:pt x="13292137" y="0"/>
                </a:lnTo>
                <a:lnTo>
                  <a:pt x="13292137" y="2525506"/>
                </a:lnTo>
                <a:lnTo>
                  <a:pt x="0" y="252550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TextBox 8"/>
          <p:cNvSpPr txBox="1"/>
          <p:nvPr/>
        </p:nvSpPr>
        <p:spPr>
          <a:xfrm>
            <a:off x="685800" y="810463"/>
            <a:ext cx="6742388" cy="726546"/>
          </a:xfrm>
          <a:prstGeom prst="rect">
            <a:avLst/>
          </a:prstGeom>
        </p:spPr>
        <p:txBody>
          <a:bodyPr lIns="0" tIns="0" rIns="0" bIns="0" rtlCol="0" anchor="t">
            <a:spAutoFit/>
          </a:bodyPr>
          <a:lstStyle/>
          <a:p>
            <a:pPr defTabSz="609630">
              <a:lnSpc>
                <a:spcPts val="6245"/>
              </a:lnSpc>
            </a:pPr>
            <a:r>
              <a:rPr lang="en-US" sz="4460" b="1">
                <a:solidFill>
                  <a:srgbClr val="FFFFFF"/>
                </a:solidFill>
                <a:latin typeface="Poppins Bold"/>
                <a:ea typeface="Poppins Bold"/>
                <a:cs typeface="Poppins Bold"/>
                <a:sym typeface="Poppins Bold"/>
              </a:rPr>
              <a:t>New Shared email</a:t>
            </a:r>
          </a:p>
        </p:txBody>
      </p:sp>
      <p:sp>
        <p:nvSpPr>
          <p:cNvPr id="9" name="TextBox 9"/>
          <p:cNvSpPr txBox="1"/>
          <p:nvPr/>
        </p:nvSpPr>
        <p:spPr>
          <a:xfrm>
            <a:off x="936237" y="1676730"/>
            <a:ext cx="7830063" cy="304571"/>
          </a:xfrm>
          <a:prstGeom prst="rect">
            <a:avLst/>
          </a:prstGeom>
        </p:spPr>
        <p:txBody>
          <a:bodyPr lIns="0" tIns="0" rIns="0" bIns="0" rtlCol="0" anchor="t">
            <a:spAutoFit/>
          </a:bodyPr>
          <a:lstStyle/>
          <a:p>
            <a:pPr defTabSz="609630">
              <a:lnSpc>
                <a:spcPts val="2613"/>
              </a:lnSpc>
            </a:pPr>
            <a:r>
              <a:rPr lang="en-US" sz="1866" b="1">
                <a:solidFill>
                  <a:srgbClr val="FFFFFF"/>
                </a:solidFill>
                <a:latin typeface="Poppins Bold"/>
                <a:ea typeface="Poppins Bold"/>
                <a:cs typeface="Poppins Bold"/>
                <a:sym typeface="Poppins Bold"/>
              </a:rPr>
              <a:t>Mari-Ellen Maloney, 3-8 Assessment Specialist</a:t>
            </a:r>
          </a:p>
        </p:txBody>
      </p:sp>
      <p:sp>
        <p:nvSpPr>
          <p:cNvPr id="12" name="TextBox 12"/>
          <p:cNvSpPr txBox="1"/>
          <p:nvPr/>
        </p:nvSpPr>
        <p:spPr>
          <a:xfrm>
            <a:off x="936237" y="2040657"/>
            <a:ext cx="6908371" cy="637995"/>
          </a:xfrm>
          <a:prstGeom prst="rect">
            <a:avLst/>
          </a:prstGeom>
        </p:spPr>
        <p:txBody>
          <a:bodyPr lIns="0" tIns="0" rIns="0" bIns="0" rtlCol="0" anchor="t">
            <a:spAutoFit/>
          </a:bodyPr>
          <a:lstStyle/>
          <a:p>
            <a:pPr defTabSz="609630">
              <a:lnSpc>
                <a:spcPts val="2613"/>
              </a:lnSpc>
            </a:pPr>
            <a:r>
              <a:rPr lang="en-US" sz="1866" b="1">
                <a:solidFill>
                  <a:srgbClr val="FFFFFF"/>
                </a:solidFill>
                <a:latin typeface="Poppins Bold"/>
                <a:ea typeface="Poppins Bold"/>
                <a:cs typeface="Poppins Bold"/>
                <a:sym typeface="Poppins Bold"/>
              </a:rPr>
              <a:t>mmaloney@bocesmaars.org will be forwarded to</a:t>
            </a:r>
            <a:r>
              <a:rPr lang="en-US" sz="1866" b="1">
                <a:solidFill>
                  <a:srgbClr val="C1FF72"/>
                </a:solidFill>
                <a:latin typeface="Poppins Bold"/>
                <a:ea typeface="Poppins Bold"/>
                <a:cs typeface="Poppins Bold"/>
                <a:sym typeface="Poppins Bold"/>
              </a:rPr>
              <a:t> </a:t>
            </a:r>
            <a:r>
              <a:rPr lang="en-US" sz="1866" b="1">
                <a:solidFill>
                  <a:srgbClr val="F14902"/>
                </a:solidFill>
                <a:latin typeface="Poppins Bold"/>
                <a:ea typeface="Poppins Bold"/>
                <a:cs typeface="Poppins Bold"/>
                <a:sym typeface="Poppins Bold"/>
              </a:rPr>
              <a:t>testhelp@bocesmaars.org</a:t>
            </a:r>
            <a:r>
              <a:rPr lang="en-US" sz="1866" b="1">
                <a:solidFill>
                  <a:srgbClr val="C1FF72"/>
                </a:solidFill>
                <a:latin typeface="Poppins Bold"/>
                <a:ea typeface="Poppins Bold"/>
                <a:cs typeface="Poppins Bold"/>
                <a:sym typeface="Poppins Bold"/>
              </a:rPr>
              <a:t> </a:t>
            </a:r>
          </a:p>
        </p:txBody>
      </p:sp>
      <p:sp>
        <p:nvSpPr>
          <p:cNvPr id="13" name="TextBox 13"/>
          <p:cNvSpPr txBox="1"/>
          <p:nvPr/>
        </p:nvSpPr>
        <p:spPr>
          <a:xfrm>
            <a:off x="936237" y="3195345"/>
            <a:ext cx="4172099" cy="304571"/>
          </a:xfrm>
          <a:prstGeom prst="rect">
            <a:avLst/>
          </a:prstGeom>
        </p:spPr>
        <p:txBody>
          <a:bodyPr lIns="0" tIns="0" rIns="0" bIns="0" rtlCol="0" anchor="t">
            <a:spAutoFit/>
          </a:bodyPr>
          <a:lstStyle/>
          <a:p>
            <a:pPr defTabSz="609630">
              <a:lnSpc>
                <a:spcPts val="2613"/>
              </a:lnSpc>
            </a:pPr>
            <a:r>
              <a:rPr lang="en-US" sz="1866" b="1" u="sng">
                <a:solidFill>
                  <a:srgbClr val="F14902"/>
                </a:solidFill>
                <a:latin typeface="Poppins Bold"/>
                <a:ea typeface="Poppins Bold"/>
                <a:cs typeface="Poppins Bold"/>
                <a:sym typeface="Poppins Bold"/>
              </a:rPr>
              <a:t> testhelp@bocesmaars.org </a:t>
            </a:r>
          </a:p>
        </p:txBody>
      </p:sp>
      <p:sp>
        <p:nvSpPr>
          <p:cNvPr id="14" name="TextBox 14"/>
          <p:cNvSpPr txBox="1"/>
          <p:nvPr/>
        </p:nvSpPr>
        <p:spPr>
          <a:xfrm>
            <a:off x="962113" y="3598760"/>
            <a:ext cx="6189763" cy="304571"/>
          </a:xfrm>
          <a:prstGeom prst="rect">
            <a:avLst/>
          </a:prstGeom>
        </p:spPr>
        <p:txBody>
          <a:bodyPr lIns="0" tIns="0" rIns="0" bIns="0" rtlCol="0" anchor="t">
            <a:spAutoFit/>
          </a:bodyPr>
          <a:lstStyle/>
          <a:p>
            <a:pPr defTabSz="609630">
              <a:lnSpc>
                <a:spcPts val="2613"/>
              </a:lnSpc>
            </a:pPr>
            <a:r>
              <a:rPr lang="en-US" sz="1866" b="1">
                <a:solidFill>
                  <a:srgbClr val="FFFFFF"/>
                </a:solidFill>
                <a:latin typeface="Poppins Bold"/>
                <a:ea typeface="Poppins Bold"/>
                <a:cs typeface="Poppins Bold"/>
                <a:sym typeface="Poppins Bold"/>
              </a:rPr>
              <a:t>Mari-Ellen Maloney, mmaloney@bocesmaars.org</a:t>
            </a:r>
          </a:p>
        </p:txBody>
      </p:sp>
      <p:sp>
        <p:nvSpPr>
          <p:cNvPr id="15" name="TextBox 15"/>
          <p:cNvSpPr txBox="1"/>
          <p:nvPr/>
        </p:nvSpPr>
        <p:spPr>
          <a:xfrm>
            <a:off x="962113" y="3999775"/>
            <a:ext cx="6189763" cy="304571"/>
          </a:xfrm>
          <a:prstGeom prst="rect">
            <a:avLst/>
          </a:prstGeom>
        </p:spPr>
        <p:txBody>
          <a:bodyPr lIns="0" tIns="0" rIns="0" bIns="0" rtlCol="0" anchor="t">
            <a:spAutoFit/>
          </a:bodyPr>
          <a:lstStyle/>
          <a:p>
            <a:pPr defTabSz="609630">
              <a:lnSpc>
                <a:spcPts val="2613"/>
              </a:lnSpc>
            </a:pPr>
            <a:r>
              <a:rPr lang="en-US" sz="1866" b="1">
                <a:solidFill>
                  <a:srgbClr val="FFFFFF"/>
                </a:solidFill>
                <a:latin typeface="Poppins Bold"/>
                <a:ea typeface="Poppins Bold"/>
                <a:cs typeface="Poppins Bold"/>
                <a:sym typeface="Poppins Bold"/>
              </a:rPr>
              <a:t>Patty </a:t>
            </a:r>
            <a:r>
              <a:rPr lang="en-US" sz="1866" b="1" err="1">
                <a:solidFill>
                  <a:srgbClr val="FFFFFF"/>
                </a:solidFill>
                <a:latin typeface="Poppins Bold"/>
                <a:ea typeface="Poppins Bold"/>
                <a:cs typeface="Poppins Bold"/>
                <a:sym typeface="Poppins Bold"/>
              </a:rPr>
              <a:t>Zeiner</a:t>
            </a:r>
            <a:r>
              <a:rPr lang="en-US" sz="1866" b="1">
                <a:solidFill>
                  <a:srgbClr val="FFFFFF"/>
                </a:solidFill>
                <a:latin typeface="Poppins Bold"/>
                <a:ea typeface="Poppins Bold"/>
                <a:cs typeface="Poppins Bold"/>
                <a:sym typeface="Poppins Bold"/>
              </a:rPr>
              <a:t>, pzeiner@bocesmaars.org</a:t>
            </a:r>
          </a:p>
        </p:txBody>
      </p:sp>
      <p:sp>
        <p:nvSpPr>
          <p:cNvPr id="16" name="TextBox 16"/>
          <p:cNvSpPr txBox="1"/>
          <p:nvPr/>
        </p:nvSpPr>
        <p:spPr>
          <a:xfrm>
            <a:off x="962113" y="4365090"/>
            <a:ext cx="6189763" cy="304571"/>
          </a:xfrm>
          <a:prstGeom prst="rect">
            <a:avLst/>
          </a:prstGeom>
        </p:spPr>
        <p:txBody>
          <a:bodyPr lIns="0" tIns="0" rIns="0" bIns="0" rtlCol="0" anchor="t">
            <a:spAutoFit/>
          </a:bodyPr>
          <a:lstStyle/>
          <a:p>
            <a:pPr defTabSz="609630">
              <a:lnSpc>
                <a:spcPts val="2613"/>
              </a:lnSpc>
            </a:pPr>
            <a:r>
              <a:rPr lang="en-US" sz="1866" b="1">
                <a:solidFill>
                  <a:srgbClr val="FFFFFF"/>
                </a:solidFill>
                <a:latin typeface="Poppins Bold"/>
                <a:ea typeface="Poppins Bold"/>
                <a:cs typeface="Poppins Bold"/>
                <a:sym typeface="Poppins Bold"/>
              </a:rPr>
              <a:t>Ryan Maier, rmaier@bocesmaars.org</a:t>
            </a:r>
          </a:p>
        </p:txBody>
      </p:sp>
      <p:sp>
        <p:nvSpPr>
          <p:cNvPr id="17" name="TextBox 17"/>
          <p:cNvSpPr txBox="1"/>
          <p:nvPr/>
        </p:nvSpPr>
        <p:spPr>
          <a:xfrm>
            <a:off x="962113" y="4768505"/>
            <a:ext cx="6189763" cy="304571"/>
          </a:xfrm>
          <a:prstGeom prst="rect">
            <a:avLst/>
          </a:prstGeom>
        </p:spPr>
        <p:txBody>
          <a:bodyPr lIns="0" tIns="0" rIns="0" bIns="0" rtlCol="0" anchor="t">
            <a:spAutoFit/>
          </a:bodyPr>
          <a:lstStyle/>
          <a:p>
            <a:pPr defTabSz="609630">
              <a:lnSpc>
                <a:spcPts val="2613"/>
              </a:lnSpc>
            </a:pPr>
            <a:r>
              <a:rPr lang="en-US" sz="1866" b="1">
                <a:solidFill>
                  <a:srgbClr val="FFFFFF"/>
                </a:solidFill>
                <a:latin typeface="Poppins Bold"/>
                <a:ea typeface="Poppins Bold"/>
                <a:cs typeface="Poppins Bold"/>
                <a:sym typeface="Poppins Bold"/>
              </a:rPr>
              <a:t>Future Assessment Specialist</a:t>
            </a:r>
          </a:p>
        </p:txBody>
      </p:sp>
      <p:pic>
        <p:nvPicPr>
          <p:cNvPr id="1026" name="Picture 2" descr="Free Congratulations GIF and Party GIF">
            <a:extLst>
              <a:ext uri="{FF2B5EF4-FFF2-40B4-BE49-F238E27FC236}">
                <a16:creationId xmlns:a16="http://schemas.microsoft.com/office/drawing/2014/main" id="{94C6F10A-CC04-6FA2-5971-37D4F627A1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3768" y="3721473"/>
            <a:ext cx="5468039" cy="306509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0"/>
          <p:cNvGrpSpPr/>
          <p:nvPr/>
        </p:nvGrpSpPr>
        <p:grpSpPr>
          <a:xfrm>
            <a:off x="7151876" y="3638215"/>
            <a:ext cx="3680207" cy="3195883"/>
            <a:chOff x="0" y="0"/>
            <a:chExt cx="1221014" cy="1060326"/>
          </a:xfrm>
        </p:grpSpPr>
        <p:sp>
          <p:nvSpPr>
            <p:cNvPr id="11" name="Freeform 11"/>
            <p:cNvSpPr/>
            <p:nvPr/>
          </p:nvSpPr>
          <p:spPr>
            <a:xfrm>
              <a:off x="0" y="0"/>
              <a:ext cx="1221014" cy="1060326"/>
            </a:xfrm>
            <a:custGeom>
              <a:avLst/>
              <a:gdLst/>
              <a:ahLst/>
              <a:cxnLst/>
              <a:rect l="l" t="t" r="r" b="b"/>
              <a:pathLst>
                <a:path w="1221014" h="1060326">
                  <a:moveTo>
                    <a:pt x="0" y="0"/>
                  </a:moveTo>
                  <a:lnTo>
                    <a:pt x="1221014" y="0"/>
                  </a:lnTo>
                  <a:lnTo>
                    <a:pt x="1221014" y="1060326"/>
                  </a:lnTo>
                  <a:lnTo>
                    <a:pt x="0" y="1060326"/>
                  </a:lnTo>
                  <a:close/>
                </a:path>
              </a:pathLst>
            </a:custGeom>
            <a:blipFill>
              <a:blip r:embed="rId11"/>
              <a:stretch>
                <a:fillRect b="-119095"/>
              </a:stretch>
            </a:blipFill>
          </p:spPr>
          <p:txBody>
            <a:bodyPr/>
            <a:lstStyle/>
            <a:p>
              <a:pPr defTabSz="609630"/>
              <a:endParaRPr lang="en-US" sz="1200">
                <a:solidFill>
                  <a:prstClr val="black"/>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5742-B403-98E8-DE7F-DF1C2C3DE8B9}"/>
              </a:ext>
            </a:extLst>
          </p:cNvPr>
          <p:cNvSpPr>
            <a:spLocks noGrp="1"/>
          </p:cNvSpPr>
          <p:nvPr>
            <p:ph type="title"/>
          </p:nvPr>
        </p:nvSpPr>
        <p:spPr/>
        <p:txBody>
          <a:bodyPr/>
          <a:lstStyle/>
          <a:p>
            <a:r>
              <a:rPr lang="en-US"/>
              <a:t>39 questions to choose from!</a:t>
            </a:r>
          </a:p>
        </p:txBody>
      </p:sp>
      <p:pic>
        <p:nvPicPr>
          <p:cNvPr id="4" name="Content Placeholder 3">
            <a:extLst>
              <a:ext uri="{FF2B5EF4-FFF2-40B4-BE49-F238E27FC236}">
                <a16:creationId xmlns:a16="http://schemas.microsoft.com/office/drawing/2014/main" id="{069FF278-BFAD-DA5E-6942-71A18D3911AC}"/>
              </a:ext>
            </a:extLst>
          </p:cNvPr>
          <p:cNvPicPr>
            <a:picLocks noGrp="1" noChangeAspect="1"/>
          </p:cNvPicPr>
          <p:nvPr>
            <p:ph idx="1"/>
          </p:nvPr>
        </p:nvPicPr>
        <p:blipFill>
          <a:blip r:embed="rId2"/>
          <a:stretch>
            <a:fillRect/>
          </a:stretch>
        </p:blipFill>
        <p:spPr>
          <a:xfrm>
            <a:off x="1474579" y="1825625"/>
            <a:ext cx="9242842" cy="4351338"/>
          </a:xfrm>
        </p:spPr>
      </p:pic>
    </p:spTree>
    <p:extLst>
      <p:ext uri="{BB962C8B-B14F-4D97-AF65-F5344CB8AC3E}">
        <p14:creationId xmlns:p14="http://schemas.microsoft.com/office/powerpoint/2010/main" val="2696990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BD10-8271-16AE-629F-0D3D2529E44D}"/>
              </a:ext>
            </a:extLst>
          </p:cNvPr>
          <p:cNvSpPr>
            <a:spLocks noGrp="1"/>
          </p:cNvSpPr>
          <p:nvPr>
            <p:ph type="title"/>
          </p:nvPr>
        </p:nvSpPr>
        <p:spPr/>
        <p:txBody>
          <a:bodyPr/>
          <a:lstStyle/>
          <a:p>
            <a:r>
              <a:rPr lang="en-US"/>
              <a:t>Not forgetting our Non-</a:t>
            </a:r>
            <a:r>
              <a:rPr lang="en-US" err="1"/>
              <a:t>eDoctrina</a:t>
            </a:r>
            <a:r>
              <a:rPr lang="en-US"/>
              <a:t> Districts  &amp; Schools</a:t>
            </a:r>
          </a:p>
        </p:txBody>
      </p:sp>
      <p:pic>
        <p:nvPicPr>
          <p:cNvPr id="4" name="Content Placeholder 3" descr="A paper with text on it&#10;&#10;AI-generated content may be incorrect.">
            <a:extLst>
              <a:ext uri="{FF2B5EF4-FFF2-40B4-BE49-F238E27FC236}">
                <a16:creationId xmlns:a16="http://schemas.microsoft.com/office/drawing/2014/main" id="{8FEACE83-787F-7B9E-29E2-2537F1F4375A}"/>
              </a:ext>
            </a:extLst>
          </p:cNvPr>
          <p:cNvPicPr>
            <a:picLocks noGrp="1" noChangeAspect="1"/>
          </p:cNvPicPr>
          <p:nvPr>
            <p:ph idx="1"/>
          </p:nvPr>
        </p:nvPicPr>
        <p:blipFill>
          <a:blip r:embed="rId2"/>
          <a:stretch>
            <a:fillRect/>
          </a:stretch>
        </p:blipFill>
        <p:spPr>
          <a:xfrm>
            <a:off x="7680368" y="1555549"/>
            <a:ext cx="3988275" cy="43513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A screenshot of a computer&#10;&#10;AI-generated content may be incorrect.">
            <a:extLst>
              <a:ext uri="{FF2B5EF4-FFF2-40B4-BE49-F238E27FC236}">
                <a16:creationId xmlns:a16="http://schemas.microsoft.com/office/drawing/2014/main" id="{7AA143D0-0E7B-A90A-2597-4B8A609613F9}"/>
              </a:ext>
            </a:extLst>
          </p:cNvPr>
          <p:cNvPicPr>
            <a:picLocks noChangeAspect="1"/>
          </p:cNvPicPr>
          <p:nvPr/>
        </p:nvPicPr>
        <p:blipFill>
          <a:blip r:embed="rId3"/>
          <a:stretch>
            <a:fillRect/>
          </a:stretch>
        </p:blipFill>
        <p:spPr>
          <a:xfrm>
            <a:off x="244061" y="3037439"/>
            <a:ext cx="6248400" cy="1114425"/>
          </a:xfrm>
          <a:prstGeom prst="rect">
            <a:avLst/>
          </a:prstGeom>
        </p:spPr>
      </p:pic>
      <p:sp>
        <p:nvSpPr>
          <p:cNvPr id="6" name="Arrow: Right 5">
            <a:extLst>
              <a:ext uri="{FF2B5EF4-FFF2-40B4-BE49-F238E27FC236}">
                <a16:creationId xmlns:a16="http://schemas.microsoft.com/office/drawing/2014/main" id="{CC8624C9-EF9E-4714-BDD2-1BB47BE49A46}"/>
              </a:ext>
            </a:extLst>
          </p:cNvPr>
          <p:cNvSpPr/>
          <p:nvPr/>
        </p:nvSpPr>
        <p:spPr>
          <a:xfrm>
            <a:off x="6913217" y="3677478"/>
            <a:ext cx="563217" cy="1656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18C130-C2FC-69C5-A3D8-C58E266094F1}"/>
              </a:ext>
            </a:extLst>
          </p:cNvPr>
          <p:cNvSpPr/>
          <p:nvPr/>
        </p:nvSpPr>
        <p:spPr>
          <a:xfrm>
            <a:off x="4461565" y="3633304"/>
            <a:ext cx="2107095" cy="262835"/>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1558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5301-764E-FA70-2011-E6EDF3CA37F0}"/>
              </a:ext>
            </a:extLst>
          </p:cNvPr>
          <p:cNvSpPr>
            <a:spLocks noGrp="1"/>
          </p:cNvSpPr>
          <p:nvPr>
            <p:ph type="title"/>
          </p:nvPr>
        </p:nvSpPr>
        <p:spPr/>
        <p:txBody>
          <a:bodyPr/>
          <a:lstStyle/>
          <a:p>
            <a:r>
              <a:rPr lang="en-US"/>
              <a:t>Handout Posted on our Website!</a:t>
            </a:r>
          </a:p>
        </p:txBody>
      </p:sp>
      <p:pic>
        <p:nvPicPr>
          <p:cNvPr id="5" name="Content Placeholder 3">
            <a:extLst>
              <a:ext uri="{FF2B5EF4-FFF2-40B4-BE49-F238E27FC236}">
                <a16:creationId xmlns:a16="http://schemas.microsoft.com/office/drawing/2014/main" id="{67BAEDE0-777A-53E2-9687-D29B0035DA73}"/>
              </a:ext>
            </a:extLst>
          </p:cNvPr>
          <p:cNvPicPr>
            <a:picLocks noChangeAspect="1"/>
          </p:cNvPicPr>
          <p:nvPr/>
        </p:nvPicPr>
        <p:blipFill>
          <a:blip r:embed="rId2"/>
          <a:stretch>
            <a:fillRect/>
          </a:stretch>
        </p:blipFill>
        <p:spPr>
          <a:xfrm>
            <a:off x="2892427" y="1687914"/>
            <a:ext cx="7132422" cy="4847097"/>
          </a:xfrm>
          <a:prstGeom prst="rect">
            <a:avLst/>
          </a:prstGeom>
        </p:spPr>
      </p:pic>
    </p:spTree>
    <p:extLst>
      <p:ext uri="{BB962C8B-B14F-4D97-AF65-F5344CB8AC3E}">
        <p14:creationId xmlns:p14="http://schemas.microsoft.com/office/powerpoint/2010/main" val="3718898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F1D01-4295-B52C-06BE-B7D1EFD67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1116B-BF73-AB5C-B16E-3D111DD62410}"/>
              </a:ext>
            </a:extLst>
          </p:cNvPr>
          <p:cNvSpPr>
            <a:spLocks noGrp="1"/>
          </p:cNvSpPr>
          <p:nvPr>
            <p:ph type="title"/>
          </p:nvPr>
        </p:nvSpPr>
        <p:spPr>
          <a:xfrm>
            <a:off x="413795" y="345834"/>
            <a:ext cx="11586258" cy="2068271"/>
          </a:xfrm>
        </p:spPr>
        <p:txBody>
          <a:bodyPr>
            <a:normAutofit/>
          </a:bodyPr>
          <a:lstStyle/>
          <a:p>
            <a:r>
              <a:rPr lang="en-US" dirty="0"/>
              <a:t>The cluster banks are on our website : </a:t>
            </a:r>
            <a:r>
              <a:rPr lang="en-US" dirty="0">
                <a:ea typeface="+mj-lt"/>
                <a:cs typeface="+mj-lt"/>
              </a:rPr>
              <a:t>                   </a:t>
            </a:r>
            <a:r>
              <a:rPr lang="en-US" dirty="0">
                <a:ea typeface="+mj-lt"/>
                <a:cs typeface="+mj-lt"/>
                <a:hlinkClick r:id="rId2"/>
              </a:rPr>
              <a:t>CBT Practice: 3-8 Assessments from MAARS</a:t>
            </a:r>
            <a:endParaRPr lang="en-US"/>
          </a:p>
        </p:txBody>
      </p:sp>
      <p:pic>
        <p:nvPicPr>
          <p:cNvPr id="3" name="Picture 2" descr="A screenshot of a phone&#10;&#10;AI-generated content may be incorrect.">
            <a:extLst>
              <a:ext uri="{FF2B5EF4-FFF2-40B4-BE49-F238E27FC236}">
                <a16:creationId xmlns:a16="http://schemas.microsoft.com/office/drawing/2014/main" id="{ED90E546-EDDB-EED2-13EE-D14E9DFED0CD}"/>
              </a:ext>
            </a:extLst>
          </p:cNvPr>
          <p:cNvPicPr>
            <a:picLocks noChangeAspect="1"/>
          </p:cNvPicPr>
          <p:nvPr/>
        </p:nvPicPr>
        <p:blipFill>
          <a:blip r:embed="rId3"/>
          <a:stretch>
            <a:fillRect/>
          </a:stretch>
        </p:blipFill>
        <p:spPr>
          <a:xfrm>
            <a:off x="414760" y="2104464"/>
            <a:ext cx="10716228" cy="1809907"/>
          </a:xfrm>
          <a:prstGeom prst="rect">
            <a:avLst/>
          </a:prstGeom>
        </p:spPr>
      </p:pic>
      <p:sp>
        <p:nvSpPr>
          <p:cNvPr id="6" name="TextBox 5">
            <a:extLst>
              <a:ext uri="{FF2B5EF4-FFF2-40B4-BE49-F238E27FC236}">
                <a16:creationId xmlns:a16="http://schemas.microsoft.com/office/drawing/2014/main" id="{F94C28BE-9E87-3C64-E410-CFDF89DE755C}"/>
              </a:ext>
            </a:extLst>
          </p:cNvPr>
          <p:cNvSpPr txBox="1"/>
          <p:nvPr/>
        </p:nvSpPr>
        <p:spPr>
          <a:xfrm>
            <a:off x="726633" y="3998438"/>
            <a:ext cx="9929147" cy="369332"/>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*if you have any questions, I invite you to contact me at </a:t>
            </a:r>
            <a:r>
              <a:rPr lang="en-US" dirty="0">
                <a:highlight>
                  <a:srgbClr val="FF00FF"/>
                </a:highlight>
              </a:rPr>
              <a:t>dlubbert@monroe2boces.org</a:t>
            </a:r>
          </a:p>
        </p:txBody>
      </p:sp>
    </p:spTree>
    <p:extLst>
      <p:ext uri="{BB962C8B-B14F-4D97-AF65-F5344CB8AC3E}">
        <p14:creationId xmlns:p14="http://schemas.microsoft.com/office/powerpoint/2010/main" val="2215157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Regents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54</a:t>
            </a:fld>
            <a:endParaRPr lang="en-US"/>
          </a:p>
        </p:txBody>
      </p:sp>
    </p:spTree>
    <p:extLst>
      <p:ext uri="{BB962C8B-B14F-4D97-AF65-F5344CB8AC3E}">
        <p14:creationId xmlns:p14="http://schemas.microsoft.com/office/powerpoint/2010/main" val="4268939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97F6-BAAC-7CFA-B70D-0A0FA7AEE06E}"/>
              </a:ext>
            </a:extLst>
          </p:cNvPr>
          <p:cNvSpPr>
            <a:spLocks noGrp="1"/>
          </p:cNvSpPr>
          <p:nvPr>
            <p:ph type="title"/>
          </p:nvPr>
        </p:nvSpPr>
        <p:spPr/>
        <p:txBody>
          <a:bodyPr/>
          <a:lstStyle/>
          <a:p>
            <a:pPr algn="ctr"/>
            <a:r>
              <a:rPr lang="en-US">
                <a:ea typeface="Cambria"/>
              </a:rPr>
              <a:t>JANUARY REGENTS</a:t>
            </a:r>
          </a:p>
        </p:txBody>
      </p:sp>
      <p:sp>
        <p:nvSpPr>
          <p:cNvPr id="3" name="Content Placeholder 2">
            <a:extLst>
              <a:ext uri="{FF2B5EF4-FFF2-40B4-BE49-F238E27FC236}">
                <a16:creationId xmlns:a16="http://schemas.microsoft.com/office/drawing/2014/main" id="{57244A54-5ECC-60DA-5476-24A0331F0D20}"/>
              </a:ext>
            </a:extLst>
          </p:cNvPr>
          <p:cNvSpPr>
            <a:spLocks noGrp="1"/>
          </p:cNvSpPr>
          <p:nvPr>
            <p:ph idx="1"/>
          </p:nvPr>
        </p:nvSpPr>
        <p:spPr/>
        <p:txBody>
          <a:bodyPr vert="horz" lIns="91440" tIns="45720" rIns="91440" bIns="45720" rtlCol="0" anchor="t">
            <a:normAutofit/>
          </a:bodyPr>
          <a:lstStyle/>
          <a:p>
            <a:pPr marL="114300" indent="0" algn="ctr">
              <a:buNone/>
            </a:pPr>
            <a:r>
              <a:rPr lang="en-US" sz="4800">
                <a:ea typeface="Calibri"/>
                <a:cs typeface="Calibri"/>
              </a:rPr>
              <a:t>January Regents scores have been loaded to Level 2</a:t>
            </a:r>
          </a:p>
          <a:p>
            <a:pPr marL="114300" indent="0" algn="ctr">
              <a:buNone/>
            </a:pPr>
            <a:r>
              <a:rPr lang="en-US" sz="4800">
                <a:ea typeface="Calibri"/>
                <a:cs typeface="Calibri"/>
              </a:rPr>
              <a:t>Please verify all information is accurate.</a:t>
            </a:r>
          </a:p>
        </p:txBody>
      </p:sp>
      <p:sp>
        <p:nvSpPr>
          <p:cNvPr id="4" name="Slide Number Placeholder 3">
            <a:extLst>
              <a:ext uri="{FF2B5EF4-FFF2-40B4-BE49-F238E27FC236}">
                <a16:creationId xmlns:a16="http://schemas.microsoft.com/office/drawing/2014/main" id="{0144D696-5A7B-DBEB-CFC1-09111357095B}"/>
              </a:ext>
            </a:extLst>
          </p:cNvPr>
          <p:cNvSpPr>
            <a:spLocks noGrp="1"/>
          </p:cNvSpPr>
          <p:nvPr>
            <p:ph type="sldNum" sz="quarter" idx="12"/>
          </p:nvPr>
        </p:nvSpPr>
        <p:spPr/>
        <p:txBody>
          <a:bodyPr/>
          <a:lstStyle/>
          <a:p>
            <a:fld id="{38BC901B-B5E4-4A47-8F67-5F155DBF4CDE}" type="slidenum">
              <a:rPr lang="en-US" smtClean="0"/>
              <a:pPr/>
              <a:t>55</a:t>
            </a:fld>
            <a:endParaRPr lang="en-US"/>
          </a:p>
        </p:txBody>
      </p:sp>
    </p:spTree>
    <p:extLst>
      <p:ext uri="{BB962C8B-B14F-4D97-AF65-F5344CB8AC3E}">
        <p14:creationId xmlns:p14="http://schemas.microsoft.com/office/powerpoint/2010/main" val="3955815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06E9-24F4-4B68-8B1C-F5D8EDD9FB33}"/>
              </a:ext>
            </a:extLst>
          </p:cNvPr>
          <p:cNvSpPr>
            <a:spLocks noGrp="1"/>
          </p:cNvSpPr>
          <p:nvPr>
            <p:ph type="title"/>
          </p:nvPr>
        </p:nvSpPr>
        <p:spPr/>
        <p:txBody>
          <a:bodyPr/>
          <a:lstStyle/>
          <a:p>
            <a:pPr algn="ctr"/>
            <a:r>
              <a:rPr lang="en-US">
                <a:ea typeface="Cambria"/>
              </a:rPr>
              <a:t>REGENTS</a:t>
            </a:r>
          </a:p>
        </p:txBody>
      </p:sp>
      <p:sp>
        <p:nvSpPr>
          <p:cNvPr id="3" name="Content Placeholder 2">
            <a:extLst>
              <a:ext uri="{FF2B5EF4-FFF2-40B4-BE49-F238E27FC236}">
                <a16:creationId xmlns:a16="http://schemas.microsoft.com/office/drawing/2014/main" id="{D7ED3165-ADC2-4BD6-8E3C-CD68BAEAA2A2}"/>
              </a:ext>
            </a:extLst>
          </p:cNvPr>
          <p:cNvSpPr>
            <a:spLocks noGrp="1"/>
          </p:cNvSpPr>
          <p:nvPr>
            <p:ph idx="1"/>
          </p:nvPr>
        </p:nvSpPr>
        <p:spPr/>
        <p:txBody>
          <a:bodyPr vert="horz" lIns="91440" tIns="45720" rIns="91440" bIns="45720" rtlCol="0" anchor="t">
            <a:normAutofit fontScale="77500" lnSpcReduction="20000"/>
          </a:bodyPr>
          <a:lstStyle/>
          <a:p>
            <a:pPr marR="124460" indent="-342900">
              <a:lnSpc>
                <a:spcPct val="106000"/>
              </a:lnSpc>
              <a:spcBef>
                <a:spcPts val="0"/>
              </a:spcBef>
              <a:buFont typeface="Wingdings,Sans-Serif" pitchFamily="34" charset="0"/>
              <a:buChar char=""/>
            </a:pPr>
            <a:r>
              <a:rPr lang="en-US">
                <a:latin typeface="Tahoma"/>
                <a:ea typeface="Tahoma"/>
                <a:cs typeface="Tahoma"/>
              </a:rPr>
              <a:t>Pertinent information (including the highlights below) have been updated in the MAARS website </a:t>
            </a:r>
            <a:r>
              <a:rPr lang="en-US">
                <a:solidFill>
                  <a:srgbClr val="7030A0"/>
                </a:solidFill>
                <a:latin typeface="Tahoma"/>
                <a:ea typeface="Tahoma"/>
                <a:cs typeface="Tahoma"/>
              </a:rPr>
              <a:t>. </a:t>
            </a:r>
            <a:endParaRPr lang="en-US">
              <a:solidFill>
                <a:srgbClr val="000000"/>
              </a:solidFill>
              <a:latin typeface="Calibri"/>
              <a:ea typeface="Tahoma"/>
              <a:cs typeface="Calibri"/>
            </a:endParaRPr>
          </a:p>
          <a:p>
            <a:pPr marR="124460" indent="-342900">
              <a:lnSpc>
                <a:spcPct val="106000"/>
              </a:lnSpc>
              <a:spcBef>
                <a:spcPts val="0"/>
              </a:spcBef>
              <a:buFont typeface="Wingdings,Sans-Serif" pitchFamily="34" charset="0"/>
              <a:buChar char=""/>
            </a:pPr>
            <a:endParaRPr lang="en-US">
              <a:ea typeface="+mn-lt"/>
              <a:cs typeface="+mn-lt"/>
            </a:endParaRPr>
          </a:p>
          <a:p>
            <a:pPr marR="124460" indent="-342900">
              <a:lnSpc>
                <a:spcPct val="106000"/>
              </a:lnSpc>
              <a:spcBef>
                <a:spcPts val="0"/>
              </a:spcBef>
              <a:buFont typeface="Wingdings,Sans-Serif" pitchFamily="34" charset="0"/>
              <a:buChar char=""/>
            </a:pPr>
            <a:r>
              <a:rPr lang="en-US">
                <a:latin typeface="Tahoma"/>
                <a:ea typeface="+mn-lt"/>
                <a:cs typeface="+mn-lt"/>
              </a:rPr>
              <a:t>Ordering Exams with the Office of State Assessment by </a:t>
            </a:r>
            <a:r>
              <a:rPr lang="en-US" b="1">
                <a:latin typeface="Tahoma"/>
                <a:ea typeface="+mn-lt"/>
                <a:cs typeface="+mn-lt"/>
              </a:rPr>
              <a:t>April 11th</a:t>
            </a:r>
            <a:r>
              <a:rPr lang="en-US">
                <a:latin typeface="Tahoma"/>
                <a:ea typeface="+mn-lt"/>
                <a:cs typeface="+mn-lt"/>
              </a:rPr>
              <a:t>.</a:t>
            </a:r>
            <a:br>
              <a:rPr lang="en-US">
                <a:ea typeface="+mn-lt"/>
                <a:cs typeface="+mn-lt"/>
              </a:rPr>
            </a:br>
            <a:endParaRPr lang="en-US">
              <a:ea typeface="+mn-lt"/>
              <a:cs typeface="+mn-lt"/>
            </a:endParaRPr>
          </a:p>
          <a:p>
            <a:pPr marR="124460" indent="-342900">
              <a:lnSpc>
                <a:spcPct val="106000"/>
              </a:lnSpc>
              <a:spcBef>
                <a:spcPts val="0"/>
              </a:spcBef>
              <a:buFont typeface="Wingdings,Sans-Serif" pitchFamily="34" charset="0"/>
              <a:buChar char=""/>
            </a:pPr>
            <a:r>
              <a:rPr lang="en-US">
                <a:latin typeface="Tahoma"/>
                <a:ea typeface="Tahoma"/>
                <a:cs typeface="Tahoma"/>
              </a:rPr>
              <a:t>M.A.A.R.S. Pre-printed answer sheets: </a:t>
            </a:r>
            <a:endParaRPr lang="en-US">
              <a:latin typeface="Calibri"/>
              <a:ea typeface="Tahoma"/>
              <a:cs typeface="Calibri"/>
            </a:endParaRPr>
          </a:p>
          <a:p>
            <a:pPr marR="124460" indent="-342900">
              <a:lnSpc>
                <a:spcPct val="106000"/>
              </a:lnSpc>
              <a:spcBef>
                <a:spcPts val="0"/>
              </a:spcBef>
              <a:buFont typeface="Wingdings,Sans-Serif" pitchFamily="34" charset="0"/>
              <a:buChar char=""/>
            </a:pPr>
            <a:endParaRPr lang="en-US">
              <a:ea typeface="+mn-lt"/>
              <a:cs typeface="+mn-lt"/>
            </a:endParaRPr>
          </a:p>
          <a:p>
            <a:pPr marL="742950" lvl="1" indent="-285750">
              <a:lnSpc>
                <a:spcPct val="106000"/>
              </a:lnSpc>
              <a:spcBef>
                <a:spcPts val="0"/>
              </a:spcBef>
              <a:buClr>
                <a:srgbClr val="726056"/>
              </a:buClr>
              <a:buFont typeface="Courier New,monospace" pitchFamily="34" charset="0"/>
              <a:buChar char="o"/>
            </a:pPr>
            <a:r>
              <a:rPr lang="en-US">
                <a:latin typeface="Tahoma"/>
                <a:ea typeface="Tahoma"/>
                <a:cs typeface="Tahoma"/>
              </a:rPr>
              <a:t>MAARS order form for preprinted answer sheets due </a:t>
            </a:r>
            <a:r>
              <a:rPr lang="en-US" b="1">
                <a:latin typeface="Tahoma"/>
                <a:ea typeface="Tahoma"/>
                <a:cs typeface="Tahoma"/>
              </a:rPr>
              <a:t>April 11th</a:t>
            </a:r>
            <a:endParaRPr lang="en-US" b="1" u="sng">
              <a:solidFill>
                <a:srgbClr val="7030A0"/>
              </a:solidFill>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r>
              <a:rPr lang="en-US">
                <a:latin typeface="Tahoma"/>
                <a:ea typeface="Tahoma"/>
                <a:cs typeface="Tahoma"/>
              </a:rPr>
              <a:t>Files of student demographic information is due </a:t>
            </a:r>
            <a:r>
              <a:rPr lang="en-US" b="1">
                <a:latin typeface="Tahoma"/>
                <a:ea typeface="Tahoma"/>
                <a:cs typeface="Tahoma"/>
              </a:rPr>
              <a:t>April 18th</a:t>
            </a:r>
            <a:r>
              <a:rPr lang="en-US">
                <a:latin typeface="Tahoma"/>
                <a:ea typeface="Tahoma"/>
                <a:cs typeface="Tahoma"/>
              </a:rPr>
              <a:t> to MAARS through the secure Monroe FTP site.  Please do not email files of student information!</a:t>
            </a:r>
            <a:endParaRPr lang="en-US">
              <a:ea typeface="+mn-lt"/>
              <a:cs typeface="+mn-lt"/>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r>
              <a:rPr lang="en-US">
                <a:latin typeface="Tahoma"/>
                <a:ea typeface="Tahoma"/>
                <a:cs typeface="Tahoma"/>
              </a:rPr>
              <a:t>Any needed additional walk-in files are due </a:t>
            </a:r>
            <a:r>
              <a:rPr lang="en-US" b="1">
                <a:latin typeface="Tahoma"/>
                <a:ea typeface="Tahoma"/>
                <a:cs typeface="Tahoma"/>
              </a:rPr>
              <a:t>June 6th</a:t>
            </a:r>
            <a:r>
              <a:rPr lang="en-US">
                <a:latin typeface="Tahoma"/>
                <a:ea typeface="Tahoma"/>
                <a:cs typeface="Tahoma"/>
              </a:rPr>
              <a:t> and will continue to be accepted by MAARS up to exam time.  Last minute answer sheets will be printed to a PDF file and sent to the school for printing.</a:t>
            </a:r>
            <a:endParaRPr lang="en-US">
              <a:ea typeface="+mn-lt"/>
              <a:cs typeface="+mn-lt"/>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lvl="1" indent="-285750">
              <a:lnSpc>
                <a:spcPct val="106000"/>
              </a:lnSpc>
              <a:spcBef>
                <a:spcPts val="0"/>
              </a:spcBef>
              <a:buClr>
                <a:srgbClr val="726056"/>
              </a:buClr>
              <a:buFont typeface="Courier New,monospace" pitchFamily="34" charset="0"/>
              <a:buChar char="o"/>
            </a:pPr>
            <a:r>
              <a:rPr lang="en-US" b="1">
                <a:latin typeface="Tahoma"/>
                <a:ea typeface="Tahoma"/>
                <a:cs typeface="Tahoma"/>
              </a:rPr>
              <a:t>Do not make copies of pre-printed or blank answer sheets for students to use</a:t>
            </a:r>
            <a:r>
              <a:rPr lang="en-US">
                <a:latin typeface="Tahoma"/>
                <a:ea typeface="Tahoma"/>
                <a:cs typeface="Tahoma"/>
              </a:rPr>
              <a:t>.</a:t>
            </a:r>
            <a:endParaRPr lang="en-US">
              <a:ea typeface="+mn-lt"/>
              <a:cs typeface="+mn-lt"/>
            </a:endParaRPr>
          </a:p>
          <a:p>
            <a:pPr marL="742950" lvl="1" indent="-285750">
              <a:lnSpc>
                <a:spcPct val="106000"/>
              </a:lnSpc>
              <a:spcBef>
                <a:spcPts val="0"/>
              </a:spcBef>
              <a:buClr>
                <a:srgbClr val="726056"/>
              </a:buClr>
              <a:buFont typeface="Courier New,monospace" pitchFamily="34" charset="0"/>
              <a:buChar char="o"/>
            </a:pPr>
            <a:endParaRPr lang="en-US">
              <a:latin typeface="Tahoma"/>
              <a:ea typeface="Tahoma"/>
              <a:cs typeface="Tahoma"/>
            </a:endParaRPr>
          </a:p>
          <a:p>
            <a:pPr marL="742950" marR="55245" lvl="1" indent="-285750">
              <a:lnSpc>
                <a:spcPct val="106000"/>
              </a:lnSpc>
              <a:spcBef>
                <a:spcPts val="0"/>
              </a:spcBef>
              <a:buClr>
                <a:srgbClr val="726056"/>
              </a:buClr>
              <a:buFont typeface="Courier New,monospace" pitchFamily="34" charset="0"/>
              <a:buChar char="o"/>
            </a:pPr>
            <a:r>
              <a:rPr lang="en-US">
                <a:latin typeface="Tahoma"/>
                <a:ea typeface="Tahoma"/>
                <a:cs typeface="Tahoma"/>
              </a:rPr>
              <a:t>MAARS will start preprinting answer sheets in the first week of May.  They will be shipped to Districts/BOCES starting by </a:t>
            </a:r>
            <a:r>
              <a:rPr lang="en-US" b="1">
                <a:latin typeface="Tahoma"/>
                <a:ea typeface="Tahoma"/>
                <a:cs typeface="Tahoma"/>
              </a:rPr>
              <a:t>May 26th</a:t>
            </a:r>
            <a:r>
              <a:rPr lang="en-US">
                <a:latin typeface="Tahoma"/>
                <a:ea typeface="Tahoma"/>
                <a:cs typeface="Tahoma"/>
              </a:rPr>
              <a:t>.  We will notify the other schools when their answer sheets are ready to be picked up at MAARS.</a:t>
            </a:r>
            <a:endParaRPr lang="en-US">
              <a:ea typeface="+mn-lt"/>
              <a:cs typeface="+mn-lt"/>
            </a:endParaRPr>
          </a:p>
          <a:p>
            <a:pPr marL="742950" marR="55245" lvl="1" indent="-285750">
              <a:lnSpc>
                <a:spcPct val="106000"/>
              </a:lnSpc>
              <a:spcBef>
                <a:spcPts val="0"/>
              </a:spcBef>
              <a:buClr>
                <a:srgbClr val="726056"/>
              </a:buClr>
              <a:buFont typeface="Courier New,monospace" pitchFamily="34" charset="0"/>
              <a:buChar char="o"/>
            </a:pPr>
            <a:endParaRPr lang="en-US">
              <a:solidFill>
                <a:srgbClr val="000000"/>
              </a:solidFill>
              <a:latin typeface="Tahoma"/>
              <a:ea typeface="Tahoma"/>
              <a:cs typeface="Tahoma"/>
            </a:endParaRPr>
          </a:p>
          <a:p>
            <a:pPr marL="742950" marR="55245" lvl="1" indent="-285750">
              <a:lnSpc>
                <a:spcPct val="106000"/>
              </a:lnSpc>
              <a:spcBef>
                <a:spcPts val="0"/>
              </a:spcBef>
              <a:buClr>
                <a:srgbClr val="726056"/>
              </a:buClr>
              <a:buFont typeface="Courier New,monospace" pitchFamily="34" charset="0"/>
              <a:buChar char="o"/>
            </a:pPr>
            <a:r>
              <a:rPr lang="en-US">
                <a:solidFill>
                  <a:srgbClr val="000000"/>
                </a:solidFill>
                <a:latin typeface="Tahoma"/>
                <a:ea typeface="Tahoma"/>
                <a:cs typeface="Tahoma"/>
              </a:rPr>
              <a:t>Any questions, please contact Patty Zeiner 349-9053 or pzeiner@bocesmaars.org</a:t>
            </a:r>
          </a:p>
          <a:p>
            <a:pPr marL="742950" marR="124460" lvl="1" indent="-285750">
              <a:lnSpc>
                <a:spcPct val="106000"/>
              </a:lnSpc>
              <a:spcBef>
                <a:spcPts val="0"/>
              </a:spcBef>
              <a:buClr>
                <a:srgbClr val="726056"/>
              </a:buClr>
              <a:buFont typeface="Courier New,monospace" pitchFamily="34" charset="0"/>
              <a:buChar char="o"/>
            </a:pPr>
            <a:endParaRPr lang="en-US">
              <a:solidFill>
                <a:srgbClr val="C00000"/>
              </a:solidFill>
              <a:latin typeface="Tahoma"/>
              <a:ea typeface="Tahoma"/>
              <a:cs typeface="Tahoma"/>
            </a:endParaRPr>
          </a:p>
        </p:txBody>
      </p:sp>
      <p:sp>
        <p:nvSpPr>
          <p:cNvPr id="4" name="Slide Number Placeholder 3">
            <a:extLst>
              <a:ext uri="{FF2B5EF4-FFF2-40B4-BE49-F238E27FC236}">
                <a16:creationId xmlns:a16="http://schemas.microsoft.com/office/drawing/2014/main" id="{BCB416A6-4560-4E61-800E-99AFF9ABD531}"/>
              </a:ext>
            </a:extLst>
          </p:cNvPr>
          <p:cNvSpPr>
            <a:spLocks noGrp="1"/>
          </p:cNvSpPr>
          <p:nvPr>
            <p:ph type="sldNum" sz="quarter" idx="12"/>
          </p:nvPr>
        </p:nvSpPr>
        <p:spPr/>
        <p:txBody>
          <a:bodyPr/>
          <a:lstStyle/>
          <a:p>
            <a:fld id="{38BC901B-B5E4-4A47-8F67-5F155DBF4CDE}" type="slidenum">
              <a:rPr lang="en-US" smtClean="0"/>
              <a:pPr/>
              <a:t>56</a:t>
            </a:fld>
            <a:endParaRPr lang="en-US"/>
          </a:p>
        </p:txBody>
      </p:sp>
    </p:spTree>
    <p:extLst>
      <p:ext uri="{BB962C8B-B14F-4D97-AF65-F5344CB8AC3E}">
        <p14:creationId xmlns:p14="http://schemas.microsoft.com/office/powerpoint/2010/main" val="1930052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1143000"/>
          </a:xfrm>
        </p:spPr>
        <p:txBody>
          <a:bodyPr anchor="ctr">
            <a:normAutofit/>
          </a:bodyPr>
          <a:lstStyle/>
          <a:p>
            <a:r>
              <a:rPr lang="en-US"/>
              <a:t>Questions?</a:t>
            </a:r>
          </a:p>
        </p:txBody>
      </p:sp>
      <p:pic>
        <p:nvPicPr>
          <p:cNvPr id="7" name="Content Placeholder 6" descr="A group of smiley faces and a light bulb&#10;&#10;AI-generated content may be incorrect.">
            <a:extLst>
              <a:ext uri="{FF2B5EF4-FFF2-40B4-BE49-F238E27FC236}">
                <a16:creationId xmlns:a16="http://schemas.microsoft.com/office/drawing/2014/main" id="{240D8EE7-FDD7-E278-06F8-7777C8FD1CF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93281" y="1600200"/>
            <a:ext cx="9192638" cy="4800600"/>
          </a:xfrm>
          <a:noFill/>
        </p:spPr>
      </p:pic>
      <p:sp>
        <p:nvSpPr>
          <p:cNvPr id="4" name="Slide Number Placeholder 3"/>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57</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1111930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2984850" y="3833512"/>
            <a:ext cx="2693477" cy="2787557"/>
          </a:xfrm>
          <a:custGeom>
            <a:avLst/>
            <a:gdLst/>
            <a:ahLst/>
            <a:cxnLst/>
            <a:rect l="l" t="t" r="r" b="b"/>
            <a:pathLst>
              <a:path w="4040216" h="4181336">
                <a:moveTo>
                  <a:pt x="0" y="0"/>
                </a:moveTo>
                <a:lnTo>
                  <a:pt x="4040216" y="0"/>
                </a:lnTo>
                <a:lnTo>
                  <a:pt x="4040216" y="4181336"/>
                </a:lnTo>
                <a:lnTo>
                  <a:pt x="0" y="41813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82890" y="803800"/>
            <a:ext cx="10820400" cy="3029712"/>
          </a:xfrm>
          <a:custGeom>
            <a:avLst/>
            <a:gdLst/>
            <a:ahLst/>
            <a:cxnLst/>
            <a:rect l="l" t="t" r="r" b="b"/>
            <a:pathLst>
              <a:path w="16230600" h="4544568">
                <a:moveTo>
                  <a:pt x="0" y="0"/>
                </a:moveTo>
                <a:lnTo>
                  <a:pt x="16230600" y="0"/>
                </a:lnTo>
                <a:lnTo>
                  <a:pt x="16230600" y="4544568"/>
                </a:lnTo>
                <a:lnTo>
                  <a:pt x="0" y="45445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pic>
        <p:nvPicPr>
          <p:cNvPr id="4" name="Picture 4"/>
          <p:cNvPicPr>
            <a:picLocks noChangeAspect="1"/>
          </p:cNvPicPr>
          <p:nvPr/>
        </p:nvPicPr>
        <p:blipFill>
          <a:blip r:embed="rId5"/>
          <a:srcRect/>
          <a:stretch>
            <a:fillRect/>
          </a:stretch>
        </p:blipFill>
        <p:spPr>
          <a:xfrm>
            <a:off x="6669771" y="3833513"/>
            <a:ext cx="2363386" cy="2582935"/>
          </a:xfrm>
          <a:prstGeom prst="rect">
            <a:avLst/>
          </a:prstGeom>
        </p:spPr>
      </p:pic>
      <p:sp>
        <p:nvSpPr>
          <p:cNvPr id="5" name="TextBox 5"/>
          <p:cNvSpPr txBox="1"/>
          <p:nvPr/>
        </p:nvSpPr>
        <p:spPr>
          <a:xfrm>
            <a:off x="2763922" y="4422448"/>
            <a:ext cx="2693477" cy="588623"/>
          </a:xfrm>
          <a:prstGeom prst="rect">
            <a:avLst/>
          </a:prstGeom>
        </p:spPr>
        <p:txBody>
          <a:bodyPr lIns="0" tIns="0" rIns="0" bIns="0" rtlCol="0" anchor="t">
            <a:spAutoFit/>
          </a:bodyPr>
          <a:lstStyle/>
          <a:p>
            <a:pPr algn="ctr" defTabSz="609630">
              <a:lnSpc>
                <a:spcPts val="4853"/>
              </a:lnSpc>
            </a:pPr>
            <a:r>
              <a:rPr lang="en-US" sz="3466">
                <a:solidFill>
                  <a:srgbClr val="000000"/>
                </a:solidFill>
                <a:latin typeface="Dreaming Outloud Script Pro" panose="020F0502020204030204" pitchFamily="66" charset="0"/>
                <a:ea typeface="Brittany"/>
                <a:cs typeface="Dreaming Outloud Script Pro" panose="020F0502020204030204" pitchFamily="66" charset="0"/>
                <a:sym typeface="Brittany"/>
              </a:rPr>
              <a:t>May 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B7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74375C3-81FF-0FFE-B707-E85DA0A982E4}"/>
              </a:ext>
            </a:extLst>
          </p:cNvPr>
          <p:cNvPicPr>
            <a:picLocks noChangeAspect="1"/>
          </p:cNvPicPr>
          <p:nvPr/>
        </p:nvPicPr>
        <p:blipFill>
          <a:blip r:embed="rId2"/>
          <a:stretch>
            <a:fillRect/>
          </a:stretch>
        </p:blipFill>
        <p:spPr>
          <a:xfrm>
            <a:off x="2130829" y="643467"/>
            <a:ext cx="7930342" cy="5571066"/>
          </a:xfrm>
          <a:prstGeom prst="rect">
            <a:avLst/>
          </a:prstGeom>
        </p:spPr>
      </p:pic>
    </p:spTree>
    <p:extLst>
      <p:ext uri="{BB962C8B-B14F-4D97-AF65-F5344CB8AC3E}">
        <p14:creationId xmlns:p14="http://schemas.microsoft.com/office/powerpoint/2010/main" val="302049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EFB1-B8F8-F83D-CD3B-45ADD3EA76A8}"/>
              </a:ext>
            </a:extLst>
          </p:cNvPr>
          <p:cNvSpPr>
            <a:spLocks noGrp="1"/>
          </p:cNvSpPr>
          <p:nvPr>
            <p:ph type="title"/>
          </p:nvPr>
        </p:nvSpPr>
        <p:spPr/>
        <p:txBody>
          <a:bodyPr/>
          <a:lstStyle/>
          <a:p>
            <a:r>
              <a:rPr lang="en-US">
                <a:ea typeface="Cambria"/>
              </a:rPr>
              <a:t>PD Reporting</a:t>
            </a:r>
            <a:endParaRPr lang="en-US"/>
          </a:p>
        </p:txBody>
      </p:sp>
      <p:sp>
        <p:nvSpPr>
          <p:cNvPr id="4" name="Slide Number Placeholder 3">
            <a:extLst>
              <a:ext uri="{FF2B5EF4-FFF2-40B4-BE49-F238E27FC236}">
                <a16:creationId xmlns:a16="http://schemas.microsoft.com/office/drawing/2014/main" id="{8526A8D2-6E1D-555B-007E-88BED416F9AC}"/>
              </a:ext>
            </a:extLst>
          </p:cNvPr>
          <p:cNvSpPr>
            <a:spLocks noGrp="1"/>
          </p:cNvSpPr>
          <p:nvPr>
            <p:ph type="sldNum" sz="quarter" idx="12"/>
          </p:nvPr>
        </p:nvSpPr>
        <p:spPr/>
        <p:txBody>
          <a:bodyPr/>
          <a:lstStyle/>
          <a:p>
            <a:fld id="{38BC901B-B5E4-4A47-8F67-5F155DBF4CDE}" type="slidenum">
              <a:rPr lang="en-US" smtClean="0"/>
              <a:pPr/>
              <a:t>7</a:t>
            </a:fld>
            <a:endParaRPr lang="en-US"/>
          </a:p>
        </p:txBody>
      </p:sp>
      <p:pic>
        <p:nvPicPr>
          <p:cNvPr id="3" name="Picture 2" descr="A pot of gold with a rainbow&#10;&#10;AI-generated content may be incorrect.">
            <a:extLst>
              <a:ext uri="{FF2B5EF4-FFF2-40B4-BE49-F238E27FC236}">
                <a16:creationId xmlns:a16="http://schemas.microsoft.com/office/drawing/2014/main" id="{73E01606-5EE7-AA8B-E44C-720544139B8B}"/>
              </a:ext>
            </a:extLst>
          </p:cNvPr>
          <p:cNvPicPr>
            <a:picLocks noChangeAspect="1"/>
          </p:cNvPicPr>
          <p:nvPr/>
        </p:nvPicPr>
        <p:blipFill>
          <a:blip r:embed="rId2"/>
          <a:stretch>
            <a:fillRect/>
          </a:stretch>
        </p:blipFill>
        <p:spPr>
          <a:xfrm>
            <a:off x="1581869" y="2016560"/>
            <a:ext cx="3459957" cy="3459957"/>
          </a:xfrm>
          <a:prstGeom prst="rect">
            <a:avLst/>
          </a:prstGeom>
        </p:spPr>
      </p:pic>
      <p:pic>
        <p:nvPicPr>
          <p:cNvPr id="8" name="Picture 7" descr="St. Patrick's Day Tales: The Irish Cat Kings – Meowingtons">
            <a:extLst>
              <a:ext uri="{FF2B5EF4-FFF2-40B4-BE49-F238E27FC236}">
                <a16:creationId xmlns:a16="http://schemas.microsoft.com/office/drawing/2014/main" id="{78DDF7FB-B2A4-9743-5A99-6B326F17A6C9}"/>
              </a:ext>
            </a:extLst>
          </p:cNvPr>
          <p:cNvPicPr>
            <a:picLocks noChangeAspect="1"/>
          </p:cNvPicPr>
          <p:nvPr/>
        </p:nvPicPr>
        <p:blipFill>
          <a:blip r:embed="rId3"/>
          <a:stretch>
            <a:fillRect/>
          </a:stretch>
        </p:blipFill>
        <p:spPr>
          <a:xfrm>
            <a:off x="6093618" y="342900"/>
            <a:ext cx="4124325" cy="6172200"/>
          </a:xfrm>
          <a:prstGeom prst="rect">
            <a:avLst/>
          </a:prstGeom>
        </p:spPr>
      </p:pic>
    </p:spTree>
    <p:extLst>
      <p:ext uri="{BB962C8B-B14F-4D97-AF65-F5344CB8AC3E}">
        <p14:creationId xmlns:p14="http://schemas.microsoft.com/office/powerpoint/2010/main" val="3024226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0484-65CC-9688-7943-2FD262515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B72A4A-1A9D-1DBD-FE9F-6A35D5BAD10F}"/>
              </a:ext>
            </a:extLst>
          </p:cNvPr>
          <p:cNvSpPr>
            <a:spLocks noGrp="1"/>
          </p:cNvSpPr>
          <p:nvPr>
            <p:ph type="title"/>
          </p:nvPr>
        </p:nvSpPr>
        <p:spPr>
          <a:xfrm>
            <a:off x="609600" y="274638"/>
            <a:ext cx="10160000" cy="1143000"/>
          </a:xfrm>
        </p:spPr>
        <p:txBody>
          <a:bodyPr anchor="ctr">
            <a:normAutofit/>
          </a:bodyPr>
          <a:lstStyle/>
          <a:p>
            <a:pPr>
              <a:lnSpc>
                <a:spcPct val="90000"/>
              </a:lnSpc>
            </a:pPr>
            <a:r>
              <a:rPr lang="en-US" sz="3900"/>
              <a:t>NEW: Event Reporting Required for VR11, VR12</a:t>
            </a:r>
          </a:p>
        </p:txBody>
      </p:sp>
      <p:sp>
        <p:nvSpPr>
          <p:cNvPr id="5" name="Content Placeholder 4">
            <a:extLst>
              <a:ext uri="{FF2B5EF4-FFF2-40B4-BE49-F238E27FC236}">
                <a16:creationId xmlns:a16="http://schemas.microsoft.com/office/drawing/2014/main" id="{B7CBDBBC-0298-9BAD-0C20-154B51A587E4}"/>
              </a:ext>
            </a:extLst>
          </p:cNvPr>
          <p:cNvSpPr>
            <a:spLocks noGrp="1"/>
          </p:cNvSpPr>
          <p:nvPr>
            <p:ph sz="half" idx="1"/>
          </p:nvPr>
        </p:nvSpPr>
        <p:spPr>
          <a:xfrm>
            <a:off x="609600" y="1536192"/>
            <a:ext cx="5277172" cy="5045989"/>
          </a:xfrm>
        </p:spPr>
        <p:txBody>
          <a:bodyPr vert="horz" lIns="91440" tIns="45720" rIns="91440" bIns="45720" rtlCol="0" anchor="t">
            <a:normAutofit fontScale="92500" lnSpcReduction="10000"/>
          </a:bodyPr>
          <a:lstStyle/>
          <a:p>
            <a:pPr marL="114300" indent="0">
              <a:lnSpc>
                <a:spcPct val="90000"/>
              </a:lnSpc>
              <a:buNone/>
            </a:pPr>
            <a:r>
              <a:rPr lang="en-US" sz="1800" b="1"/>
              <a:t>SPP Indicator 11 (VR11) and SPP Indicator 12 (VR12)  </a:t>
            </a:r>
            <a:r>
              <a:rPr lang="en-US" sz="1800"/>
              <a:t>Starting 24-25 SY: </a:t>
            </a:r>
          </a:p>
          <a:p>
            <a:pPr>
              <a:lnSpc>
                <a:spcPct val="90000"/>
              </a:lnSpc>
            </a:pPr>
            <a:r>
              <a:rPr lang="en-US" sz="2200"/>
              <a:t>REQUIRED reporting for ALL PUBLIC SCHOOL DISTRICTS </a:t>
            </a:r>
            <a:r>
              <a:rPr lang="en-US" sz="2200" b="1" u="sng">
                <a:solidFill>
                  <a:srgbClr val="FF0000"/>
                </a:solidFill>
              </a:rPr>
              <a:t>4 TIMES A YEAR</a:t>
            </a:r>
            <a:r>
              <a:rPr lang="en-US" sz="2200" b="1" u="sng"/>
              <a:t> </a:t>
            </a:r>
            <a:r>
              <a:rPr lang="en-US" sz="1600" b="1" u="sng">
                <a:solidFill>
                  <a:srgbClr val="FF0000"/>
                </a:solidFill>
              </a:rPr>
              <a:t>(1/16, 4/10, 7/10 9/11)</a:t>
            </a:r>
            <a:br>
              <a:rPr lang="en-US" sz="1600" b="1"/>
            </a:br>
            <a:r>
              <a:rPr lang="en-US" sz="1700" i="1"/>
              <a:t>(Previously on a 6-year reporting schedule)</a:t>
            </a:r>
            <a:endParaRPr lang="en-US" sz="2200" i="1"/>
          </a:p>
          <a:p>
            <a:pPr lvl="1">
              <a:lnSpc>
                <a:spcPct val="90000"/>
              </a:lnSpc>
            </a:pPr>
            <a:r>
              <a:rPr lang="en-US" sz="2200"/>
              <a:t>Requires the Events for Indicator 11 – CPSE and CSE</a:t>
            </a:r>
            <a:endParaRPr lang="en-US" sz="2200">
              <a:ea typeface="Calibri"/>
              <a:cs typeface="Calibri"/>
            </a:endParaRPr>
          </a:p>
          <a:p>
            <a:pPr lvl="1">
              <a:lnSpc>
                <a:spcPct val="90000"/>
              </a:lnSpc>
            </a:pPr>
            <a:r>
              <a:rPr lang="en-US" sz="2200"/>
              <a:t>Requires the Events for Indicator 12 – EI/CPSE</a:t>
            </a:r>
            <a:br>
              <a:rPr lang="en-US" sz="2200"/>
            </a:br>
            <a:endParaRPr lang="en-US" sz="2200"/>
          </a:p>
          <a:p>
            <a:pPr marL="114300" indent="0">
              <a:lnSpc>
                <a:spcPct val="90000"/>
              </a:lnSpc>
              <a:buNone/>
            </a:pPr>
            <a:r>
              <a:rPr lang="en-US" sz="1800" b="1"/>
              <a:t>SPP Indicator 7 (VR15) - </a:t>
            </a:r>
            <a:r>
              <a:rPr lang="en-US" sz="1800"/>
              <a:t>Still follows SPP Federal Indicator Reporting Schedule</a:t>
            </a:r>
            <a:endParaRPr lang="en-US" sz="1800">
              <a:ea typeface="Calibri"/>
              <a:cs typeface="Calibri"/>
            </a:endParaRPr>
          </a:p>
          <a:p>
            <a:pPr marL="114300" indent="0">
              <a:lnSpc>
                <a:spcPct val="90000"/>
              </a:lnSpc>
              <a:buNone/>
            </a:pPr>
            <a:endParaRPr lang="en-US" sz="1800">
              <a:ea typeface="Calibri"/>
              <a:cs typeface="Calibri"/>
            </a:endParaRPr>
          </a:p>
          <a:p>
            <a:pPr marL="411480" lvl="1" indent="0">
              <a:lnSpc>
                <a:spcPct val="90000"/>
              </a:lnSpc>
              <a:buClr>
                <a:srgbClr val="726056"/>
              </a:buClr>
              <a:buNone/>
            </a:pPr>
            <a:endParaRPr lang="en-US" sz="1800"/>
          </a:p>
          <a:p>
            <a:pPr>
              <a:lnSpc>
                <a:spcPct val="90000"/>
              </a:lnSpc>
            </a:pPr>
            <a:r>
              <a:rPr lang="en-US" sz="1800" b="1"/>
              <a:t>LAST Data due</a:t>
            </a:r>
            <a:r>
              <a:rPr lang="en-US" sz="1800"/>
              <a:t> </a:t>
            </a:r>
            <a:r>
              <a:rPr lang="en-US" sz="1800" b="1"/>
              <a:t>in Level 0:</a:t>
            </a:r>
            <a:r>
              <a:rPr lang="en-US" sz="1800"/>
              <a:t>  </a:t>
            </a:r>
            <a:r>
              <a:rPr lang="en-US" sz="1800" b="1">
                <a:solidFill>
                  <a:srgbClr val="FF0000"/>
                </a:solidFill>
              </a:rPr>
              <a:t>Thursday, September 11</a:t>
            </a:r>
          </a:p>
          <a:p>
            <a:pPr>
              <a:lnSpc>
                <a:spcPct val="90000"/>
              </a:lnSpc>
            </a:pPr>
            <a:r>
              <a:rPr lang="en-US" sz="1800" b="1"/>
              <a:t>Data </a:t>
            </a:r>
            <a:r>
              <a:rPr lang="en-US" sz="1800" b="1" u="sng">
                <a:solidFill>
                  <a:srgbClr val="FF0000"/>
                </a:solidFill>
              </a:rPr>
              <a:t>certification</a:t>
            </a:r>
            <a:r>
              <a:rPr lang="en-US" sz="1800" b="1"/>
              <a:t> due in PD Data System:  Monday, September 15</a:t>
            </a:r>
            <a:endParaRPr lang="en-US" sz="1800" b="1">
              <a:ea typeface="Calibri"/>
              <a:cs typeface="Calibri"/>
            </a:endParaRPr>
          </a:p>
          <a:p>
            <a:pPr lvl="1">
              <a:lnSpc>
                <a:spcPct val="90000"/>
              </a:lnSpc>
            </a:pPr>
            <a:r>
              <a:rPr lang="en-US" sz="1500"/>
              <a:t>Please note the accurate certification button for both the VR11 and VR12 will not become available until the first week of June 2025 </a:t>
            </a:r>
            <a:endParaRPr lang="en-US" sz="1500">
              <a:ea typeface="Calibri"/>
              <a:cs typeface="Calibri"/>
            </a:endParaRPr>
          </a:p>
        </p:txBody>
      </p:sp>
      <p:sp>
        <p:nvSpPr>
          <p:cNvPr id="4" name="Slide Number Placeholder 3">
            <a:extLst>
              <a:ext uri="{FF2B5EF4-FFF2-40B4-BE49-F238E27FC236}">
                <a16:creationId xmlns:a16="http://schemas.microsoft.com/office/drawing/2014/main" id="{B3E3BB5E-4EC7-A02E-FA89-60FD66609561}"/>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8</a:t>
            </a:fld>
            <a:endParaRPr lang="en-US"/>
          </a:p>
        </p:txBody>
      </p:sp>
      <p:sp>
        <p:nvSpPr>
          <p:cNvPr id="6" name="Content Placeholder 4">
            <a:extLst>
              <a:ext uri="{FF2B5EF4-FFF2-40B4-BE49-F238E27FC236}">
                <a16:creationId xmlns:a16="http://schemas.microsoft.com/office/drawing/2014/main" id="{992C477F-26B1-5BFB-00EF-C686D901ABD5}"/>
              </a:ext>
            </a:extLst>
          </p:cNvPr>
          <p:cNvSpPr txBox="1">
            <a:spLocks/>
          </p:cNvSpPr>
          <p:nvPr/>
        </p:nvSpPr>
        <p:spPr>
          <a:xfrm>
            <a:off x="5999309" y="5676745"/>
            <a:ext cx="4393670" cy="519517"/>
          </a:xfrm>
          <a:prstGeom prst="rect">
            <a:avLst/>
          </a:prstGeom>
        </p:spPr>
        <p:txBody>
          <a:bodyPr vert="horz" lIns="91440" tIns="45720" rIns="91440" bIns="45720" rtlCol="0" anchor="t">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dirty="0">
                <a:hlinkClick r:id="rId3"/>
              </a:rPr>
              <a:t>Click here to retrieve this table from the EOY PD Reporting web page</a:t>
            </a:r>
          </a:p>
        </p:txBody>
      </p:sp>
      <p:pic>
        <p:nvPicPr>
          <p:cNvPr id="15" name="Content Placeholder 14" descr="A screenshot of a computer&#10;&#10;AI-generated content may be incorrect.">
            <a:extLst>
              <a:ext uri="{FF2B5EF4-FFF2-40B4-BE49-F238E27FC236}">
                <a16:creationId xmlns:a16="http://schemas.microsoft.com/office/drawing/2014/main" id="{342A17B7-7161-2C03-21DB-9062B3787549}"/>
              </a:ext>
            </a:extLst>
          </p:cNvPr>
          <p:cNvPicPr>
            <a:picLocks noGrp="1" noChangeAspect="1"/>
          </p:cNvPicPr>
          <p:nvPr>
            <p:ph sz="half" idx="2"/>
          </p:nvPr>
        </p:nvPicPr>
        <p:blipFill>
          <a:blip r:embed="rId4"/>
          <a:stretch>
            <a:fillRect/>
          </a:stretch>
        </p:blipFill>
        <p:spPr>
          <a:xfrm>
            <a:off x="5996368" y="1536192"/>
            <a:ext cx="4772985" cy="4151170"/>
          </a:xfrm>
        </p:spPr>
      </p:pic>
      <p:pic>
        <p:nvPicPr>
          <p:cNvPr id="16" name="Picture 15" descr="A cat wearing a green hat&#10;&#10;AI-generated content may be incorrect.">
            <a:extLst>
              <a:ext uri="{FF2B5EF4-FFF2-40B4-BE49-F238E27FC236}">
                <a16:creationId xmlns:a16="http://schemas.microsoft.com/office/drawing/2014/main" id="{EE9B0527-B090-02E2-FC11-FD3D4DC6B72A}"/>
              </a:ext>
            </a:extLst>
          </p:cNvPr>
          <p:cNvPicPr>
            <a:picLocks noChangeAspect="1"/>
          </p:cNvPicPr>
          <p:nvPr/>
        </p:nvPicPr>
        <p:blipFill>
          <a:blip r:embed="rId5"/>
          <a:stretch>
            <a:fillRect/>
          </a:stretch>
        </p:blipFill>
        <p:spPr>
          <a:xfrm>
            <a:off x="10260200" y="5940693"/>
            <a:ext cx="918922" cy="917630"/>
          </a:xfrm>
          <a:prstGeom prst="rect">
            <a:avLst/>
          </a:prstGeom>
        </p:spPr>
      </p:pic>
    </p:spTree>
    <p:extLst>
      <p:ext uri="{BB962C8B-B14F-4D97-AF65-F5344CB8AC3E}">
        <p14:creationId xmlns:p14="http://schemas.microsoft.com/office/powerpoint/2010/main" val="557701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30EE4-6813-9CEC-723C-45AA5EB96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138E0-1CAB-4289-2A6F-70036F15A6F1}"/>
              </a:ext>
            </a:extLst>
          </p:cNvPr>
          <p:cNvSpPr>
            <a:spLocks noGrp="1"/>
          </p:cNvSpPr>
          <p:nvPr>
            <p:ph type="title"/>
          </p:nvPr>
        </p:nvSpPr>
        <p:spPr>
          <a:xfrm>
            <a:off x="439738" y="274638"/>
            <a:ext cx="9542462" cy="1143000"/>
          </a:xfrm>
        </p:spPr>
        <p:txBody>
          <a:bodyPr>
            <a:noAutofit/>
          </a:bodyPr>
          <a:lstStyle/>
          <a:p>
            <a:r>
              <a:rPr lang="en-US" sz="3600"/>
              <a:t>NEW: Event Reporting Required for VR11, VR12</a:t>
            </a:r>
            <a:endParaRPr lang="en-US" sz="3600">
              <a:ea typeface="Cambria"/>
            </a:endParaRPr>
          </a:p>
        </p:txBody>
      </p:sp>
      <p:sp>
        <p:nvSpPr>
          <p:cNvPr id="4" name="Slide Number Placeholder 3">
            <a:extLst>
              <a:ext uri="{FF2B5EF4-FFF2-40B4-BE49-F238E27FC236}">
                <a16:creationId xmlns:a16="http://schemas.microsoft.com/office/drawing/2014/main" id="{736B8E8C-DD87-2C86-6DDF-C58480879049}"/>
              </a:ext>
            </a:extLst>
          </p:cNvPr>
          <p:cNvSpPr>
            <a:spLocks noGrp="1"/>
          </p:cNvSpPr>
          <p:nvPr>
            <p:ph type="sldNum" sz="quarter" idx="12"/>
          </p:nvPr>
        </p:nvSpPr>
        <p:spPr/>
        <p:txBody>
          <a:bodyPr/>
          <a:lstStyle/>
          <a:p>
            <a:fld id="{38BC901B-B5E4-4A47-8F67-5F155DBF4CDE}" type="slidenum">
              <a:rPr lang="en-US" smtClean="0"/>
              <a:pPr/>
              <a:t>9</a:t>
            </a:fld>
            <a:endParaRPr lang="en-US"/>
          </a:p>
        </p:txBody>
      </p:sp>
      <p:sp>
        <p:nvSpPr>
          <p:cNvPr id="6" name="Content Placeholder 4">
            <a:extLst>
              <a:ext uri="{FF2B5EF4-FFF2-40B4-BE49-F238E27FC236}">
                <a16:creationId xmlns:a16="http://schemas.microsoft.com/office/drawing/2014/main" id="{E00D79DB-FA34-B860-FEAE-FE50E1EFDAA9}"/>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p:txBody>
      </p:sp>
      <p:sp>
        <p:nvSpPr>
          <p:cNvPr id="5" name="Content Placeholder 4">
            <a:extLst>
              <a:ext uri="{FF2B5EF4-FFF2-40B4-BE49-F238E27FC236}">
                <a16:creationId xmlns:a16="http://schemas.microsoft.com/office/drawing/2014/main" id="{4FE5C517-1DD2-9A78-A7B5-FADB87B04325}"/>
              </a:ext>
            </a:extLst>
          </p:cNvPr>
          <p:cNvSpPr>
            <a:spLocks noGrp="1"/>
          </p:cNvSpPr>
          <p:nvPr>
            <p:ph idx="1"/>
          </p:nvPr>
        </p:nvSpPr>
        <p:spPr>
          <a:xfrm>
            <a:off x="681947" y="1446662"/>
            <a:ext cx="9175007" cy="4981053"/>
          </a:xfrm>
        </p:spPr>
        <p:txBody>
          <a:bodyPr vert="horz" lIns="91440" tIns="45720" rIns="91440" bIns="45720" rtlCol="0" anchor="t">
            <a:noAutofit/>
          </a:bodyPr>
          <a:lstStyle/>
          <a:p>
            <a:pPr marL="114300" indent="0">
              <a:buNone/>
            </a:pPr>
            <a:r>
              <a:rPr lang="en-US" sz="2000" b="1">
                <a:latin typeface="Calibri"/>
              </a:rPr>
              <a:t>Incomplete SE Event records can now be uploaded to Level 0 without encountering an import error in Level 0</a:t>
            </a:r>
            <a:endParaRPr lang="en-US" sz="2000" b="1">
              <a:latin typeface="Calibri"/>
              <a:ea typeface="Calibri"/>
              <a:cs typeface="Calibri"/>
            </a:endParaRPr>
          </a:p>
          <a:p>
            <a:r>
              <a:rPr lang="en-US" sz="2000">
                <a:latin typeface="Calibri"/>
              </a:rPr>
              <a:t>Frontline IEP will export a student’s Events, even if the record contains a {Data Missing} or {Action Missing} field.</a:t>
            </a:r>
            <a:endParaRPr lang="en-US" sz="2000">
              <a:latin typeface="Calibri"/>
              <a:ea typeface="Calibri"/>
              <a:cs typeface="Calibri"/>
            </a:endParaRPr>
          </a:p>
          <a:p>
            <a:r>
              <a:rPr lang="en-US" sz="2000" i="1">
                <a:solidFill>
                  <a:srgbClr val="FF0000"/>
                </a:solidFill>
                <a:latin typeface="Calibri"/>
                <a:ea typeface="Calibri"/>
                <a:cs typeface="Calibri"/>
              </a:rPr>
              <a:t>If you get an import error in Level 0, then it’s related to other issues, such as duplicate Events, but will still allow one set of Events to upload. Follow up with SPED department so they can make the changes in the Process Tracking log.</a:t>
            </a:r>
          </a:p>
          <a:p>
            <a:endParaRPr lang="en-US" sz="2400" i="1">
              <a:solidFill>
                <a:srgbClr val="FF0000"/>
              </a:solidFill>
              <a:latin typeface="Calibri"/>
              <a:ea typeface="Calibri"/>
              <a:cs typeface="Calibri"/>
            </a:endParaRPr>
          </a:p>
          <a:p>
            <a:pPr marL="114300" indent="0">
              <a:buNone/>
            </a:pPr>
            <a:endParaRPr lang="en-US" sz="2400">
              <a:latin typeface="Calibri"/>
              <a:ea typeface="Calibri"/>
              <a:cs typeface="Calibri"/>
            </a:endParaRPr>
          </a:p>
        </p:txBody>
      </p:sp>
      <p:pic>
        <p:nvPicPr>
          <p:cNvPr id="7" name="Picture 6">
            <a:extLst>
              <a:ext uri="{FF2B5EF4-FFF2-40B4-BE49-F238E27FC236}">
                <a16:creationId xmlns:a16="http://schemas.microsoft.com/office/drawing/2014/main" id="{BD983244-721F-DA7D-4160-11D5D0D358F1}"/>
              </a:ext>
            </a:extLst>
          </p:cNvPr>
          <p:cNvPicPr>
            <a:picLocks noChangeAspect="1"/>
          </p:cNvPicPr>
          <p:nvPr/>
        </p:nvPicPr>
        <p:blipFill>
          <a:blip r:embed="rId3"/>
          <a:stretch>
            <a:fillRect/>
          </a:stretch>
        </p:blipFill>
        <p:spPr>
          <a:xfrm>
            <a:off x="681013" y="3937059"/>
            <a:ext cx="5945065" cy="2477927"/>
          </a:xfrm>
          <a:prstGeom prst="rect">
            <a:avLst/>
          </a:prstGeom>
          <a:effectLst>
            <a:outerShdw blurRad="50800" dist="38100" dir="2700000" algn="tl" rotWithShape="0">
              <a:prstClr val="black">
                <a:alpha val="40000"/>
              </a:prstClr>
            </a:outerShdw>
          </a:effectLst>
        </p:spPr>
      </p:pic>
      <p:pic>
        <p:nvPicPr>
          <p:cNvPr id="3" name="Picture 2" descr="A cat wearing a green outfit&#10;&#10;AI-generated content may be incorrect.">
            <a:extLst>
              <a:ext uri="{FF2B5EF4-FFF2-40B4-BE49-F238E27FC236}">
                <a16:creationId xmlns:a16="http://schemas.microsoft.com/office/drawing/2014/main" id="{FD701DAC-BB85-BFA6-0960-8A6B818FAD40}"/>
              </a:ext>
            </a:extLst>
          </p:cNvPr>
          <p:cNvPicPr>
            <a:picLocks noChangeAspect="1"/>
          </p:cNvPicPr>
          <p:nvPr/>
        </p:nvPicPr>
        <p:blipFill>
          <a:blip r:embed="rId4"/>
          <a:stretch>
            <a:fillRect/>
          </a:stretch>
        </p:blipFill>
        <p:spPr>
          <a:xfrm>
            <a:off x="9198866" y="3711227"/>
            <a:ext cx="1891658" cy="2720529"/>
          </a:xfrm>
          <a:prstGeom prst="rect">
            <a:avLst/>
          </a:prstGeom>
        </p:spPr>
      </p:pic>
    </p:spTree>
    <p:extLst>
      <p:ext uri="{BB962C8B-B14F-4D97-AF65-F5344CB8AC3E}">
        <p14:creationId xmlns:p14="http://schemas.microsoft.com/office/powerpoint/2010/main" val="938727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4CE110B626344AA8B99F57BC64AFD1" ma:contentTypeVersion="18" ma:contentTypeDescription="Create a new document." ma:contentTypeScope="" ma:versionID="4b3d43d80101c5b18a18f5462ede9cd3">
  <xsd:schema xmlns:xsd="http://www.w3.org/2001/XMLSchema" xmlns:xs="http://www.w3.org/2001/XMLSchema" xmlns:p="http://schemas.microsoft.com/office/2006/metadata/properties" xmlns:ns1="http://schemas.microsoft.com/sharepoint/v3" xmlns:ns2="73e2f88b-8a0c-4c1f-b034-f3b279ef73c6" xmlns:ns3="c76fce9f-8cc8-422f-9c1d-a2e796252bc7" targetNamespace="http://schemas.microsoft.com/office/2006/metadata/properties" ma:root="true" ma:fieldsID="7b1097b6ff1bdd814a52ac53bea7c84a" ns1:_="" ns2:_="" ns3:_="">
    <xsd:import namespace="http://schemas.microsoft.com/sharepoint/v3"/>
    <xsd:import namespace="73e2f88b-8a0c-4c1f-b034-f3b279ef73c6"/>
    <xsd:import namespace="c76fce9f-8cc8-422f-9c1d-a2e796252bc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e2f88b-8a0c-4c1f-b034-f3b279ef73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8ba11eb-aff0-48c8-ac77-79153a0b9d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6fce9f-8cc8-422f-9c1d-a2e796252bc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6311681-4878-4a44-9038-5c077c211e46}" ma:internalName="TaxCatchAll" ma:showField="CatchAllData" ma:web="c76fce9f-8cc8-422f-9c1d-a2e796252b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cf76f155ced4ddcb4097134ff3c332f xmlns="73e2f88b-8a0c-4c1f-b034-f3b279ef73c6">
      <Terms xmlns="http://schemas.microsoft.com/office/infopath/2007/PartnerControls"/>
    </lcf76f155ced4ddcb4097134ff3c332f>
    <TaxCatchAll xmlns="c76fce9f-8cc8-422f-9c1d-a2e796252bc7" xsi:nil="true"/>
  </documentManagement>
</p:properties>
</file>

<file path=customXml/itemProps1.xml><?xml version="1.0" encoding="utf-8"?>
<ds:datastoreItem xmlns:ds="http://schemas.openxmlformats.org/officeDocument/2006/customXml" ds:itemID="{01F106F7-8859-4BA4-AB54-39EC2781C764}">
  <ds:schemaRefs>
    <ds:schemaRef ds:uri="http://schemas.microsoft.com/sharepoint/v3/contenttype/forms"/>
  </ds:schemaRefs>
</ds:datastoreItem>
</file>

<file path=customXml/itemProps2.xml><?xml version="1.0" encoding="utf-8"?>
<ds:datastoreItem xmlns:ds="http://schemas.openxmlformats.org/officeDocument/2006/customXml" ds:itemID="{E700B05D-EA21-4EEF-92E4-25D6E62E1F54}">
  <ds:schemaRefs>
    <ds:schemaRef ds:uri="73e2f88b-8a0c-4c1f-b034-f3b279ef73c6"/>
    <ds:schemaRef ds:uri="c76fce9f-8cc8-422f-9c1d-a2e796252b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6FA146-51FE-48EE-B469-585C52697D3E}">
  <ds:schemaRefs>
    <ds:schemaRef ds:uri="http://purl.org/dc/elements/1.1/"/>
    <ds:schemaRef ds:uri="http://schemas.microsoft.com/office/2006/metadata/properties"/>
    <ds:schemaRef ds:uri="73e2f88b-8a0c-4c1f-b034-f3b279ef73c6"/>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c76fce9f-8cc8-422f-9c1d-a2e796252bc7"/>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3406</Words>
  <Application>Microsoft Office PowerPoint</Application>
  <PresentationFormat>Widescreen</PresentationFormat>
  <Paragraphs>448</Paragraphs>
  <Slides>58</Slides>
  <Notes>17</Notes>
  <HiddenSlides>1</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58</vt:i4>
      </vt:variant>
    </vt:vector>
  </HeadingPairs>
  <TitlesOfParts>
    <vt:vector size="77" baseType="lpstr">
      <vt:lpstr>Aptos</vt:lpstr>
      <vt:lpstr>Aptos Display</vt:lpstr>
      <vt:lpstr>Aptos Narrow</vt:lpstr>
      <vt:lpstr>Arial</vt:lpstr>
      <vt:lpstr>Bebas Neue Bold</vt:lpstr>
      <vt:lpstr>Calibri</vt:lpstr>
      <vt:lpstr>Cambria</vt:lpstr>
      <vt:lpstr>Consolas</vt:lpstr>
      <vt:lpstr>Courier New</vt:lpstr>
      <vt:lpstr>Courier New,monospace</vt:lpstr>
      <vt:lpstr>Dreaming Outloud Script Pro</vt:lpstr>
      <vt:lpstr>Modern Love</vt:lpstr>
      <vt:lpstr>Poppins Bold</vt:lpstr>
      <vt:lpstr>Tahoma</vt:lpstr>
      <vt:lpstr>Wingdings</vt:lpstr>
      <vt:lpstr>Wingdings,Sans-Serif</vt:lpstr>
      <vt:lpstr>Adjacency</vt:lpstr>
      <vt:lpstr>Office Theme</vt:lpstr>
      <vt:lpstr>office theme</vt:lpstr>
      <vt:lpstr>PowerPoint Presentation</vt:lpstr>
      <vt:lpstr>Agenda</vt:lpstr>
      <vt:lpstr>Staffing Updates</vt:lpstr>
      <vt:lpstr>Update your contact emails for SMS</vt:lpstr>
      <vt:lpstr>PowerPoint Presentation</vt:lpstr>
      <vt:lpstr>PowerPoint Presentation</vt:lpstr>
      <vt:lpstr>PD Reporting</vt:lpstr>
      <vt:lpstr>NEW: Event Reporting Required for VR11, VR12</vt:lpstr>
      <vt:lpstr>NEW: Event Reporting Required for VR11, VR12</vt:lpstr>
      <vt:lpstr>Frontline Trainings (hosted by MAARS)</vt:lpstr>
      <vt:lpstr>Questions?</vt:lpstr>
      <vt:lpstr>State Reporting</vt:lpstr>
      <vt:lpstr>Regents Math &amp; Science Course Codes (Districts, BOCES &amp; Charters)</vt:lpstr>
      <vt:lpstr>2024-2025 BEDS Day Enrollment &amp; FRPL (Districts &amp; Charters)</vt:lpstr>
      <vt:lpstr>2024-2025 UPK Collection Opens  (Districts)</vt:lpstr>
      <vt:lpstr>2024-2025 Liberty Partnership Programs (Districts)</vt:lpstr>
      <vt:lpstr>2024-2025 Out of Certification Extract (Districts, Charters, &amp; BOCES)</vt:lpstr>
      <vt:lpstr>CIA/SCEE and Student Daily Attendance (Districts, Charters, &amp; BOCES)</vt:lpstr>
      <vt:lpstr>Summer EBT 2025 Benefits (Districts &amp; Charters)</vt:lpstr>
      <vt:lpstr>Level 0</vt:lpstr>
      <vt:lpstr>PowerPoint Presentation</vt:lpstr>
      <vt:lpstr>PowerPoint Presentation</vt:lpstr>
      <vt:lpstr>PowerPoint Presentation</vt:lpstr>
      <vt:lpstr>PowerPoint Presentation</vt:lpstr>
      <vt:lpstr>PowerPoint Presentation</vt:lpstr>
      <vt:lpstr>Level 0 and ASAP Webserver</vt:lpstr>
      <vt:lpstr>SED Testing Updates</vt:lpstr>
      <vt:lpstr>3-8 Testing - ELA, MATH, SCIENCE, NYSESLAT PBT        and        CBT </vt:lpstr>
      <vt:lpstr>Contacting NWEA or NYSED for Testing Materials </vt:lpstr>
      <vt:lpstr>Important Dates both PBT &amp; CBT</vt:lpstr>
      <vt:lpstr> CBT Student Accommodations (CBT)</vt:lpstr>
      <vt:lpstr>   ADDING 7th GRADE STUDENTS TO GRADE 8 SCIENCE VIA NEXTERA ADMIN   (CBT) </vt:lpstr>
      <vt:lpstr> CBT 8th Grade Students Taking Regents (CBT) </vt:lpstr>
      <vt:lpstr>PowerPoint Presentation</vt:lpstr>
      <vt:lpstr>PowerPoint Presentation</vt:lpstr>
      <vt:lpstr>               Paper Answer Sheets for CBT Students - Continued                                                                         (CBT)</vt:lpstr>
      <vt:lpstr>3-8 Testing - General Reminders Concerning Reason Not Tested Reporting (CBT)</vt:lpstr>
      <vt:lpstr>3-8 Testing – General Reminders Concerning Reason Not Tested Reporting (CBT)</vt:lpstr>
      <vt:lpstr>3-8 Testing – Questions?</vt:lpstr>
      <vt:lpstr>NYSAA/NYSESLAT</vt:lpstr>
      <vt:lpstr>NYSAA (Alternate Assessment)</vt:lpstr>
      <vt:lpstr>NYSESLAT – Regional Scoring Survey  (RH, Webster, Brockport)</vt:lpstr>
      <vt:lpstr>Level 1 </vt:lpstr>
      <vt:lpstr>Item Analysis for January 2025 Regents Now Available</vt:lpstr>
      <vt:lpstr>Example of Jan Regents Reports Mapped to Standards</vt:lpstr>
      <vt:lpstr>PowerPoint Presentation</vt:lpstr>
      <vt:lpstr>PowerPoint Presentation</vt:lpstr>
      <vt:lpstr>Clicked on a frequently tested cluster that we were underperforming in.</vt:lpstr>
      <vt:lpstr>Use MAARS' eDoctrina tests</vt:lpstr>
      <vt:lpstr>39 questions to choose from!</vt:lpstr>
      <vt:lpstr>Not forgetting our Non-eDoctrina Districts  &amp; Schools</vt:lpstr>
      <vt:lpstr>Handout Posted on our Website!</vt:lpstr>
      <vt:lpstr>The cluster banks are on our website :                    CBT Practice: 3-8 Assessments from MAARS</vt:lpstr>
      <vt:lpstr>Regents</vt:lpstr>
      <vt:lpstr>JANUARY REGENTS</vt:lpstr>
      <vt:lpstr>REGENTS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Coordinators Meeting</dc:title>
  <dc:creator>Daron Lowell</dc:creator>
  <cp:lastModifiedBy>Ryan Maier</cp:lastModifiedBy>
  <cp:revision>1</cp:revision>
  <cp:lastPrinted>2025-02-27T13:50:27Z</cp:lastPrinted>
  <dcterms:created xsi:type="dcterms:W3CDTF">2021-03-02T18:12:54Z</dcterms:created>
  <dcterms:modified xsi:type="dcterms:W3CDTF">2025-03-04T13:41:37Z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0x0101003C4CE110B626344AA8B99F57BC64AFD1</vt:lpwstr>
  </property>
  <property fmtid="{D5CDD505-2E9C-101B-9397-08002B2CF9AE}" pid="3" name="Order">
    <vt:r8>5233000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xd_Signature">
    <vt:bool>false</vt:bool>
  </property>
  <property fmtid="{D5CDD505-2E9C-101B-9397-08002B2CF9AE}" pid="9" name="MediaServiceImageTags">
    <vt:lpwstr/>
  </property>
</Properties>
</file>